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3.xml" ContentType="application/vnd.openxmlformats-officedocument.presentationml.tags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59" r:id="rId5"/>
    <p:sldId id="256" r:id="rId6"/>
    <p:sldId id="257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26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BBBC71-F11A-4635-961A-393239D5A44B}" v="6" dt="2024-03-14T19:22:38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73" d="100"/>
          <a:sy n="73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ang Quoc Hung 20226043" userId="S::hung.hq226043@sis.hust.edu.vn::d411838c-51b0-4c9a-b370-7dab61131046" providerId="AD" clId="Web-{20BBBC71-F11A-4635-961A-393239D5A44B}"/>
    <pc:docChg chg="modSld">
      <pc:chgData name="Hoang Quoc Hung 20226043" userId="S::hung.hq226043@sis.hust.edu.vn::d411838c-51b0-4c9a-b370-7dab61131046" providerId="AD" clId="Web-{20BBBC71-F11A-4635-961A-393239D5A44B}" dt="2024-03-14T19:22:38.262" v="5"/>
      <pc:docMkLst>
        <pc:docMk/>
      </pc:docMkLst>
      <pc:sldChg chg="delSp modSp">
        <pc:chgData name="Hoang Quoc Hung 20226043" userId="S::hung.hq226043@sis.hust.edu.vn::d411838c-51b0-4c9a-b370-7dab61131046" providerId="AD" clId="Web-{20BBBC71-F11A-4635-961A-393239D5A44B}" dt="2024-03-14T18:36:36.585" v="1"/>
        <pc:sldMkLst>
          <pc:docMk/>
          <pc:sldMk cId="2230290739" sldId="302"/>
        </pc:sldMkLst>
        <pc:spChg chg="del mod">
          <ac:chgData name="Hoang Quoc Hung 20226043" userId="S::hung.hq226043@sis.hust.edu.vn::d411838c-51b0-4c9a-b370-7dab61131046" providerId="AD" clId="Web-{20BBBC71-F11A-4635-961A-393239D5A44B}" dt="2024-03-14T18:36:36.585" v="1"/>
          <ac:spMkLst>
            <pc:docMk/>
            <pc:sldMk cId="2230290739" sldId="302"/>
            <ac:spMk id="7" creationId="{00000000-0000-0000-0000-000000000000}"/>
          </ac:spMkLst>
        </pc:spChg>
      </pc:sldChg>
      <pc:sldChg chg="delSp">
        <pc:chgData name="Hoang Quoc Hung 20226043" userId="S::hung.hq226043@sis.hust.edu.vn::d411838c-51b0-4c9a-b370-7dab61131046" providerId="AD" clId="Web-{20BBBC71-F11A-4635-961A-393239D5A44B}" dt="2024-03-14T18:36:51.554" v="2"/>
        <pc:sldMkLst>
          <pc:docMk/>
          <pc:sldMk cId="1407637017" sldId="303"/>
        </pc:sldMkLst>
        <pc:spChg chg="del">
          <ac:chgData name="Hoang Quoc Hung 20226043" userId="S::hung.hq226043@sis.hust.edu.vn::d411838c-51b0-4c9a-b370-7dab61131046" providerId="AD" clId="Web-{20BBBC71-F11A-4635-961A-393239D5A44B}" dt="2024-03-14T18:36:51.554" v="2"/>
          <ac:spMkLst>
            <pc:docMk/>
            <pc:sldMk cId="1407637017" sldId="303"/>
            <ac:spMk id="2" creationId="{00000000-0000-0000-0000-000000000000}"/>
          </ac:spMkLst>
        </pc:spChg>
      </pc:sldChg>
      <pc:sldChg chg="delSp">
        <pc:chgData name="Hoang Quoc Hung 20226043" userId="S::hung.hq226043@sis.hust.edu.vn::d411838c-51b0-4c9a-b370-7dab61131046" providerId="AD" clId="Web-{20BBBC71-F11A-4635-961A-393239D5A44B}" dt="2024-03-14T19:07:21.744" v="3"/>
        <pc:sldMkLst>
          <pc:docMk/>
          <pc:sldMk cId="3388419543" sldId="305"/>
        </pc:sldMkLst>
        <pc:spChg chg="del">
          <ac:chgData name="Hoang Quoc Hung 20226043" userId="S::hung.hq226043@sis.hust.edu.vn::d411838c-51b0-4c9a-b370-7dab61131046" providerId="AD" clId="Web-{20BBBC71-F11A-4635-961A-393239D5A44B}" dt="2024-03-14T19:07:21.744" v="3"/>
          <ac:spMkLst>
            <pc:docMk/>
            <pc:sldMk cId="3388419543" sldId="305"/>
            <ac:spMk id="3" creationId="{00000000-0000-0000-0000-000000000000}"/>
          </ac:spMkLst>
        </pc:spChg>
      </pc:sldChg>
      <pc:sldChg chg="delSp">
        <pc:chgData name="Hoang Quoc Hung 20226043" userId="S::hung.hq226043@sis.hust.edu.vn::d411838c-51b0-4c9a-b370-7dab61131046" providerId="AD" clId="Web-{20BBBC71-F11A-4635-961A-393239D5A44B}" dt="2024-03-14T19:07:31.682" v="4"/>
        <pc:sldMkLst>
          <pc:docMk/>
          <pc:sldMk cId="3089034234" sldId="306"/>
        </pc:sldMkLst>
        <pc:spChg chg="del">
          <ac:chgData name="Hoang Quoc Hung 20226043" userId="S::hung.hq226043@sis.hust.edu.vn::d411838c-51b0-4c9a-b370-7dab61131046" providerId="AD" clId="Web-{20BBBC71-F11A-4635-961A-393239D5A44B}" dt="2024-03-14T19:07:31.682" v="4"/>
          <ac:spMkLst>
            <pc:docMk/>
            <pc:sldMk cId="3089034234" sldId="306"/>
            <ac:spMk id="2" creationId="{00000000-0000-0000-0000-000000000000}"/>
          </ac:spMkLst>
        </pc:spChg>
      </pc:sldChg>
      <pc:sldChg chg="delSp">
        <pc:chgData name="Hoang Quoc Hung 20226043" userId="S::hung.hq226043@sis.hust.edu.vn::d411838c-51b0-4c9a-b370-7dab61131046" providerId="AD" clId="Web-{20BBBC71-F11A-4635-961A-393239D5A44B}" dt="2024-03-14T19:22:38.262" v="5"/>
        <pc:sldMkLst>
          <pc:docMk/>
          <pc:sldMk cId="1955164718" sldId="307"/>
        </pc:sldMkLst>
        <pc:spChg chg="del">
          <ac:chgData name="Hoang Quoc Hung 20226043" userId="S::hung.hq226043@sis.hust.edu.vn::d411838c-51b0-4c9a-b370-7dab61131046" providerId="AD" clId="Web-{20BBBC71-F11A-4635-961A-393239D5A44B}" dt="2024-03-14T19:22:38.262" v="5"/>
          <ac:spMkLst>
            <pc:docMk/>
            <pc:sldMk cId="1955164718" sldId="307"/>
            <ac:spMk id="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38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67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25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70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66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4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28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83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88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31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67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74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47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005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995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142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360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738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016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6954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964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591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108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138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201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258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216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005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856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557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3837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526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23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834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89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11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11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69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8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536DD-AA90-43F8-BF2D-4EDA85DC2E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2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3/14/2024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3/14/2024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3/14/2024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3C596E6-2CA1-78E4-9FBC-9E6B2FAF1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" y="0"/>
            <a:ext cx="11704320" cy="731520"/>
          </a:xfrm>
          <a:noFill/>
        </p:spPr>
        <p:txBody>
          <a:bodyPr>
            <a:normAutofit/>
          </a:bodyPr>
          <a:lstStyle>
            <a:lvl1pPr marL="182880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vi-VN" noProof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039CCD8-42F4-114B-0B60-9D0D79EDB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838" y="6382363"/>
            <a:ext cx="457200" cy="36576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3E01C114-297A-4F32-A538-0D53D9430E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3F3FCF7-5403-A3D5-D883-857D60B01B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3597" y="1448223"/>
            <a:ext cx="10515600" cy="4769694"/>
          </a:xfrm>
          <a:prstGeom prst="rect">
            <a:avLst/>
          </a:prstGeom>
        </p:spPr>
        <p:txBody>
          <a:bodyPr/>
          <a:lstStyle>
            <a:lvl1pPr indent="-274320">
              <a:lnSpc>
                <a:spcPct val="100000"/>
              </a:lnSpc>
              <a:spcBef>
                <a:spcPts val="300"/>
              </a:spcBef>
              <a:buSzPct val="100000"/>
              <a:defRPr sz="2800">
                <a:solidFill>
                  <a:schemeClr val="accent1"/>
                </a:solidFill>
              </a:defRPr>
            </a:lvl1pPr>
            <a:lvl2pPr marL="457200" indent="-274320">
              <a:lnSpc>
                <a:spcPct val="100000"/>
              </a:lnSpc>
              <a:spcBef>
                <a:spcPts val="3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2pPr>
            <a:lvl3pPr marL="685800" indent="-27432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3pPr>
            <a:lvl4pPr indent="-274320">
              <a:lnSpc>
                <a:spcPct val="100000"/>
              </a:lnSpc>
              <a:spcBef>
                <a:spcPts val="300"/>
              </a:spcBef>
              <a:defRPr sz="2000">
                <a:solidFill>
                  <a:schemeClr val="accent1"/>
                </a:solidFill>
              </a:defRPr>
            </a:lvl4pPr>
            <a:lvl5pPr marL="1143000" indent="-274320">
              <a:lnSpc>
                <a:spcPct val="100000"/>
              </a:lnSpc>
              <a:spcBef>
                <a:spcPts val="300"/>
              </a:spcBef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246084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3/14/2024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3/14/2024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3/14/2024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3/14/2024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3/14/2024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3/14/2024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3/14/2024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E00010F-1642-11C2-5933-378B2EBC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10</a:t>
            </a:fld>
            <a:endParaRPr lang="vi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FFCFB-1514-F29F-B17A-D4058E7D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1</a:t>
            </a:r>
            <a:r>
              <a:rPr lang="en-US" sz="3600"/>
              <a:t>. KIẾN THỨC CƠ SỞ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7460D3-44CE-57A1-DA37-C41C3DD71AD7}"/>
              </a:ext>
            </a:extLst>
          </p:cNvPr>
          <p:cNvSpPr txBox="1">
            <a:spLocks/>
          </p:cNvSpPr>
          <p:nvPr/>
        </p:nvSpPr>
        <p:spPr>
          <a:xfrm>
            <a:off x="365760" y="904833"/>
            <a:ext cx="10515600" cy="457200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1</a:t>
            </a:r>
            <a:r>
              <a:rPr lang="vi-VN" sz="2600" b="1" dirty="0"/>
              <a:t>.</a:t>
            </a:r>
            <a:r>
              <a:rPr lang="en-US" sz="2600" b="1" dirty="0"/>
              <a:t>1</a:t>
            </a:r>
            <a:r>
              <a:rPr lang="vi-VN" sz="2600" b="1"/>
              <a:t>. </a:t>
            </a:r>
            <a:r>
              <a:rPr lang="en-US" sz="2600" b="1"/>
              <a:t>Con trỏ</a:t>
            </a:r>
            <a:endParaRPr lang="vi-VN" sz="2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1347F-381F-8BEA-5409-2B4CC68371AC}"/>
              </a:ext>
            </a:extLst>
          </p:cNvPr>
          <p:cNvSpPr txBox="1"/>
          <p:nvPr/>
        </p:nvSpPr>
        <p:spPr>
          <a:xfrm>
            <a:off x="533792" y="1362033"/>
            <a:ext cx="1757995" cy="594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74320" algn="just">
              <a:lnSpc>
                <a:spcPct val="130000"/>
              </a:lnSpc>
              <a:spcBef>
                <a:spcPts val="3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/>
              <a:t>Ví dụ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ACAAF-D2F5-1874-D989-F7DF10801E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969410" y="1321061"/>
            <a:ext cx="5774225" cy="4929216"/>
          </a:xfrm>
          <a:prstGeom prst="rect">
            <a:avLst/>
          </a:prstGeom>
          <a:ln>
            <a:solidFill>
              <a:schemeClr val="accent1">
                <a:lumMod val="75000"/>
                <a:lumOff val="2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F70132-FC1B-A4D5-9D83-DA3CC0DF53A4}"/>
              </a:ext>
            </a:extLst>
          </p:cNvPr>
          <p:cNvSpPr txBox="1"/>
          <p:nvPr/>
        </p:nvSpPr>
        <p:spPr>
          <a:xfrm>
            <a:off x="4110076" y="6300745"/>
            <a:ext cx="5514663" cy="36576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ctr">
              <a:buNone/>
            </a:pPr>
            <a:r>
              <a:rPr lang="en-US" sz="1600" i="1"/>
              <a:t>Nguồn:</a:t>
            </a:r>
            <a:r>
              <a:rPr lang="en-US" i="1"/>
              <a:t> </a:t>
            </a:r>
            <a:r>
              <a:rPr lang="en-US" sz="1600" i="1"/>
              <a:t>https://www.programiz.com/c-programming</a:t>
            </a:r>
            <a:endParaRPr lang="en-US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92863D-B65B-8074-9702-B9EBB562DCE4}"/>
              </a:ext>
            </a:extLst>
          </p:cNvPr>
          <p:cNvSpPr txBox="1"/>
          <p:nvPr/>
        </p:nvSpPr>
        <p:spPr>
          <a:xfrm>
            <a:off x="728169" y="3529961"/>
            <a:ext cx="2735202" cy="707886"/>
          </a:xfrm>
          <a:prstGeom prst="rect">
            <a:avLst/>
          </a:prstGeom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ctr">
              <a:buNone/>
            </a:pPr>
            <a:r>
              <a:rPr lang="en-US" sz="2000"/>
              <a:t>In ra cùng một địa chỉ </a:t>
            </a:r>
            <a:br>
              <a:rPr lang="en-US" sz="2000"/>
            </a:br>
            <a:r>
              <a:rPr lang="en-US" sz="2000"/>
              <a:t>bộ nhớ</a:t>
            </a:r>
            <a:endParaRPr lang="en-US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3E47F2-AE9D-5AD3-D1CC-18FD9FD043A5}"/>
              </a:ext>
            </a:extLst>
          </p:cNvPr>
          <p:cNvSpPr txBox="1"/>
          <p:nvPr/>
        </p:nvSpPr>
        <p:spPr>
          <a:xfrm>
            <a:off x="9984162" y="2676460"/>
            <a:ext cx="1669708" cy="369332"/>
          </a:xfrm>
          <a:prstGeom prst="rect">
            <a:avLst/>
          </a:prstGeom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ctr">
              <a:buNone/>
            </a:pPr>
            <a:r>
              <a:rPr lang="en-US"/>
              <a:t>In ra giá trị: 22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F8E4D5-E433-68A9-88DE-FB19FEF61EC6}"/>
              </a:ext>
            </a:extLst>
          </p:cNvPr>
          <p:cNvSpPr txBox="1"/>
          <p:nvPr/>
        </p:nvSpPr>
        <p:spPr>
          <a:xfrm>
            <a:off x="9984161" y="3601003"/>
            <a:ext cx="1669709" cy="369332"/>
          </a:xfrm>
          <a:prstGeom prst="rect">
            <a:avLst/>
          </a:prstGeom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ctr">
              <a:buNone/>
            </a:pPr>
            <a:r>
              <a:rPr lang="en-US"/>
              <a:t>In ra giá trị: 22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60043C-8602-E5D3-1EA3-FAB38C2987AF}"/>
              </a:ext>
            </a:extLst>
          </p:cNvPr>
          <p:cNvSpPr txBox="1"/>
          <p:nvPr/>
        </p:nvSpPr>
        <p:spPr>
          <a:xfrm>
            <a:off x="9998129" y="4576734"/>
            <a:ext cx="1669709" cy="369332"/>
          </a:xfrm>
          <a:prstGeom prst="rect">
            <a:avLst/>
          </a:prstGeom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ctr">
              <a:buNone/>
            </a:pPr>
            <a:r>
              <a:rPr lang="en-US"/>
              <a:t>In ra giá trị: 11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4C14E8-5177-C437-F11E-4E06FFA93DA6}"/>
              </a:ext>
            </a:extLst>
          </p:cNvPr>
          <p:cNvSpPr txBox="1"/>
          <p:nvPr/>
        </p:nvSpPr>
        <p:spPr>
          <a:xfrm>
            <a:off x="9998129" y="5498982"/>
            <a:ext cx="1669709" cy="369332"/>
          </a:xfrm>
          <a:prstGeom prst="rect">
            <a:avLst/>
          </a:prstGeom>
          <a:ln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ctr">
              <a:buNone/>
            </a:pPr>
            <a:r>
              <a:rPr lang="en-US"/>
              <a:t>In ra giá trị: 2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F3F82FF-F540-4145-DCEE-A2C171FA7659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3463371" y="2622499"/>
            <a:ext cx="968726" cy="1261405"/>
          </a:xfrm>
          <a:prstGeom prst="line">
            <a:avLst/>
          </a:prstGeom>
          <a:ln>
            <a:solidFill>
              <a:schemeClr val="accent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393B083-DEE5-79DF-E557-EE12C9E35BE1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3463371" y="3601003"/>
            <a:ext cx="968726" cy="282901"/>
          </a:xfrm>
          <a:prstGeom prst="line">
            <a:avLst/>
          </a:prstGeom>
          <a:ln>
            <a:solidFill>
              <a:schemeClr val="accent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BCB4E58-0570-4142-1C74-743CEE23F473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3371" y="3883904"/>
            <a:ext cx="968726" cy="636844"/>
          </a:xfrm>
          <a:prstGeom prst="line">
            <a:avLst/>
          </a:prstGeom>
          <a:ln>
            <a:solidFill>
              <a:schemeClr val="accent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FB9B9E0-4A1C-16D2-407D-744CC289ECEF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3371" y="3883904"/>
            <a:ext cx="968726" cy="1516519"/>
          </a:xfrm>
          <a:prstGeom prst="line">
            <a:avLst/>
          </a:prstGeom>
          <a:ln>
            <a:solidFill>
              <a:schemeClr val="accent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675691E-F301-C00A-C14C-5B951632BABF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8252748" y="2861126"/>
            <a:ext cx="1731414" cy="0"/>
          </a:xfrm>
          <a:prstGeom prst="line">
            <a:avLst/>
          </a:prstGeom>
          <a:ln>
            <a:solidFill>
              <a:schemeClr val="accent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2F10B2A-B8E9-798E-9025-1C6A66874F8D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9613853" y="3785669"/>
            <a:ext cx="370308" cy="0"/>
          </a:xfrm>
          <a:prstGeom prst="line">
            <a:avLst/>
          </a:prstGeom>
          <a:ln>
            <a:solidFill>
              <a:schemeClr val="accent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A5E2869-439B-1908-24ED-1DFEAC3D89B6}"/>
              </a:ext>
            </a:extLst>
          </p:cNvPr>
          <p:cNvCxnSpPr>
            <a:cxnSpLocks/>
          </p:cNvCxnSpPr>
          <p:nvPr/>
        </p:nvCxnSpPr>
        <p:spPr>
          <a:xfrm flipH="1">
            <a:off x="8252748" y="5683648"/>
            <a:ext cx="1745381" cy="0"/>
          </a:xfrm>
          <a:prstGeom prst="line">
            <a:avLst/>
          </a:prstGeom>
          <a:ln>
            <a:solidFill>
              <a:schemeClr val="accent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8E0318E-5068-49FF-D265-C774F216B929}"/>
              </a:ext>
            </a:extLst>
          </p:cNvPr>
          <p:cNvCxnSpPr>
            <a:cxnSpLocks/>
          </p:cNvCxnSpPr>
          <p:nvPr/>
        </p:nvCxnSpPr>
        <p:spPr>
          <a:xfrm flipH="1">
            <a:off x="9613853" y="4740703"/>
            <a:ext cx="384811" cy="0"/>
          </a:xfrm>
          <a:prstGeom prst="line">
            <a:avLst/>
          </a:prstGeom>
          <a:ln>
            <a:solidFill>
              <a:schemeClr val="accent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203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E00010F-1642-11C2-5933-378B2EBC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11</a:t>
            </a:fld>
            <a:endParaRPr lang="vi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FFCFB-1514-F29F-B17A-D4058E7D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1</a:t>
            </a:r>
            <a:r>
              <a:rPr lang="en-US" sz="3600"/>
              <a:t>. KIẾN THỨC CƠ SỞ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7460D3-44CE-57A1-DA37-C41C3DD71AD7}"/>
              </a:ext>
            </a:extLst>
          </p:cNvPr>
          <p:cNvSpPr txBox="1">
            <a:spLocks/>
          </p:cNvSpPr>
          <p:nvPr/>
        </p:nvSpPr>
        <p:spPr>
          <a:xfrm>
            <a:off x="365760" y="904833"/>
            <a:ext cx="10515600" cy="457200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/>
              <a:t>1</a:t>
            </a:r>
            <a:r>
              <a:rPr lang="vi-VN" sz="2600" b="1"/>
              <a:t>.</a:t>
            </a:r>
            <a:r>
              <a:rPr lang="en-US" sz="2600" b="1" dirty="0"/>
              <a:t>2</a:t>
            </a:r>
            <a:r>
              <a:rPr lang="vi-VN" sz="2600" b="1"/>
              <a:t>. </a:t>
            </a:r>
            <a:r>
              <a:rPr lang="en-US" sz="2600" b="1"/>
              <a:t>Cấu trúc </a:t>
            </a:r>
            <a:endParaRPr lang="vi-VN" sz="2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1347F-381F-8BEA-5409-2B4CC68371AC}"/>
              </a:ext>
            </a:extLst>
          </p:cNvPr>
          <p:cNvSpPr txBox="1"/>
          <p:nvPr/>
        </p:nvSpPr>
        <p:spPr>
          <a:xfrm>
            <a:off x="557785" y="1354651"/>
            <a:ext cx="10882351" cy="2311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sz="2600"/>
              <a:t>Cấu trúc (struct) là </a:t>
            </a:r>
            <a:r>
              <a:rPr lang="vi-VN" sz="2600"/>
              <a:t>một kiểu dữ liệu người dùng tự định nghĩa</a:t>
            </a:r>
            <a:r>
              <a:rPr lang="en-US" sz="2600"/>
              <a:t> </a:t>
            </a:r>
            <a:br>
              <a:rPr lang="en-US" sz="2600"/>
            </a:br>
            <a:r>
              <a:rPr lang="en-US" sz="2600"/>
              <a:t>(user defined datatype)</a:t>
            </a:r>
          </a:p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1200"/>
              </a:spcAft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sz="2600"/>
              <a:t>Cấu trúc là một tập hợp các biến, những biến này có thể có kiểu </a:t>
            </a:r>
            <a:br>
              <a:rPr lang="en-US" sz="2600"/>
            </a:br>
            <a:r>
              <a:rPr lang="en-US" sz="2600"/>
              <a:t>dữ liệu khác nhau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0ED6E3-741E-CA85-7D2F-990ACA0B5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672" y="3927608"/>
            <a:ext cx="4816385" cy="20116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A2276B-2221-472B-E0FA-348C732DED28}"/>
              </a:ext>
            </a:extLst>
          </p:cNvPr>
          <p:cNvSpPr txBox="1"/>
          <p:nvPr/>
        </p:nvSpPr>
        <p:spPr>
          <a:xfrm>
            <a:off x="6415405" y="3927607"/>
            <a:ext cx="4611072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>
                <a:latin typeface="Consolas" panose="020B0609020204030204" pitchFamily="49" charset="0"/>
                <a:cs typeface="Arial" panose="020B0604020202020204" pitchFamily="34" charset="0"/>
              </a:rPr>
              <a:t>typedef struct  TNode{</a:t>
            </a:r>
          </a:p>
          <a:p>
            <a:pPr marL="0" indent="0">
              <a:buNone/>
            </a:pPr>
            <a:r>
              <a:rPr lang="en-GB" sz="2400" b="1">
                <a:latin typeface="Consolas" panose="020B0609020204030204" pitchFamily="49" charset="0"/>
                <a:cs typeface="Arial" panose="020B0604020202020204" pitchFamily="34" charset="0"/>
              </a:rPr>
              <a:t>	    int a;</a:t>
            </a:r>
          </a:p>
          <a:p>
            <a:pPr marL="0" indent="0">
              <a:buNone/>
            </a:pPr>
            <a:r>
              <a:rPr lang="en-GB" sz="2400" b="1">
                <a:latin typeface="Consolas" panose="020B0609020204030204" pitchFamily="49" charset="0"/>
                <a:cs typeface="Arial" panose="020B0604020202020204" pitchFamily="34" charset="0"/>
              </a:rPr>
              <a:t>	    double b;</a:t>
            </a:r>
          </a:p>
          <a:p>
            <a:pPr marL="0" indent="0">
              <a:buNone/>
            </a:pPr>
            <a:r>
              <a:rPr lang="en-GB" sz="2400" b="1">
                <a:latin typeface="Consolas" panose="020B0609020204030204" pitchFamily="49" charset="0"/>
                <a:cs typeface="Arial" panose="020B0604020202020204" pitchFamily="34" charset="0"/>
              </a:rPr>
              <a:t>	    char* s; </a:t>
            </a:r>
          </a:p>
          <a:p>
            <a:pPr marL="0" indent="0">
              <a:buNone/>
            </a:pPr>
            <a:r>
              <a:rPr lang="en-GB" sz="2400" b="1">
                <a:latin typeface="Consolas" panose="020B0609020204030204" pitchFamily="49" charset="0"/>
                <a:cs typeface="Arial" panose="020B0604020202020204" pitchFamily="34" charset="0"/>
              </a:rPr>
              <a:t>	}TNode;</a:t>
            </a:r>
            <a:endParaRPr lang="en-GB" sz="2400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241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E00010F-1642-11C2-5933-378B2EBC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12</a:t>
            </a:fld>
            <a:endParaRPr lang="vi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FFCFB-1514-F29F-B17A-D4058E7D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1</a:t>
            </a:r>
            <a:r>
              <a:rPr lang="en-US" sz="3600"/>
              <a:t>. KIẾN THỨC CƠ SỞ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7460D3-44CE-57A1-DA37-C41C3DD71AD7}"/>
              </a:ext>
            </a:extLst>
          </p:cNvPr>
          <p:cNvSpPr txBox="1">
            <a:spLocks/>
          </p:cNvSpPr>
          <p:nvPr/>
        </p:nvSpPr>
        <p:spPr>
          <a:xfrm>
            <a:off x="365760" y="904833"/>
            <a:ext cx="10515600" cy="457200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/>
              <a:t>1</a:t>
            </a:r>
            <a:r>
              <a:rPr lang="vi-VN" sz="2600" b="1"/>
              <a:t>.</a:t>
            </a:r>
            <a:r>
              <a:rPr lang="en-US" sz="2600" b="1" dirty="0"/>
              <a:t>2</a:t>
            </a:r>
            <a:r>
              <a:rPr lang="vi-VN" sz="2600" b="1"/>
              <a:t>. </a:t>
            </a:r>
            <a:r>
              <a:rPr lang="en-US" sz="2600" b="1"/>
              <a:t>Cấu trúc </a:t>
            </a:r>
            <a:endParaRPr lang="vi-VN" sz="2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1347F-381F-8BEA-5409-2B4CC68371AC}"/>
              </a:ext>
            </a:extLst>
          </p:cNvPr>
          <p:cNvSpPr txBox="1"/>
          <p:nvPr/>
        </p:nvSpPr>
        <p:spPr>
          <a:xfrm>
            <a:off x="475919" y="1354651"/>
            <a:ext cx="11019395" cy="5386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/>
              <a:t>Cấu trúc (struct) là </a:t>
            </a:r>
            <a:r>
              <a:rPr lang="vi-VN" sz="2400"/>
              <a:t>một kiểu dữ liệu người dùng tự định nghĩa</a:t>
            </a:r>
            <a:r>
              <a:rPr lang="en-US" sz="2400"/>
              <a:t>, bao gồm một tập hợp các biến, những biến này có thể có kiểu dữ liệu khác nhau</a:t>
            </a:r>
          </a:p>
          <a:p>
            <a:pPr marL="228600" indent="-274320" algn="just">
              <a:lnSpc>
                <a:spcPct val="130000"/>
              </a:lnSpc>
              <a:spcBef>
                <a:spcPts val="3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sz="2400"/>
          </a:p>
          <a:p>
            <a:pPr marL="228600" indent="-274320" algn="just">
              <a:lnSpc>
                <a:spcPct val="130000"/>
              </a:lnSpc>
              <a:spcBef>
                <a:spcPts val="3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sz="2400"/>
          </a:p>
          <a:p>
            <a:pPr marL="228600" indent="-274320" algn="just">
              <a:lnSpc>
                <a:spcPct val="130000"/>
              </a:lnSpc>
              <a:spcBef>
                <a:spcPts val="3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sz="2400"/>
          </a:p>
          <a:p>
            <a:pPr marL="274320" indent="-274320" algn="just">
              <a:lnSpc>
                <a:spcPct val="120000"/>
              </a:lnSpc>
              <a:spcBef>
                <a:spcPts val="3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400" b="1">
                <a:latin typeface="Consolas" panose="020B0609020204030204" pitchFamily="49" charset="0"/>
                <a:cs typeface="Arial" panose="020B0604020202020204" pitchFamily="34" charset="0"/>
              </a:rPr>
              <a:t>TNode* q: q </a:t>
            </a:r>
            <a:r>
              <a:rPr lang="en-GB" sz="2400">
                <a:latin typeface="Arial" panose="020B0604020202020204" pitchFamily="34" charset="0"/>
                <a:cs typeface="Arial" panose="020B0604020202020204" pitchFamily="34" charset="0"/>
              </a:rPr>
              <a:t>là con trỏ trỏ </a:t>
            </a:r>
            <a:r>
              <a:rPr lang="vi-VN" sz="2400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GB" sz="2400">
                <a:latin typeface="Arial" panose="020B0604020202020204" pitchFamily="34" charset="0"/>
                <a:cs typeface="Arial" panose="020B0604020202020204" pitchFamily="34" charset="0"/>
              </a:rPr>
              <a:t> 1 biến có kiểu </a:t>
            </a:r>
            <a:r>
              <a:rPr lang="en-GB" sz="2400" b="1">
                <a:latin typeface="Consolas" panose="020B0609020204030204" pitchFamily="49" charset="0"/>
                <a:cs typeface="Arial" panose="020B0604020202020204" pitchFamily="34" charset="0"/>
              </a:rPr>
              <a:t>TNode</a:t>
            </a:r>
          </a:p>
          <a:p>
            <a:pPr marL="228600" indent="-274320" algn="just">
              <a:lnSpc>
                <a:spcPct val="120000"/>
              </a:lnSpc>
              <a:spcBef>
                <a:spcPts val="3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400" b="1">
                <a:latin typeface="Consolas" panose="020B0609020204030204" pitchFamily="49" charset="0"/>
                <a:cs typeface="Arial" panose="020B0604020202020204" pitchFamily="34" charset="0"/>
              </a:rPr>
              <a:t>Q</a:t>
            </a:r>
            <a:r>
              <a:rPr lang="en-GB" sz="2400" b="1">
                <a:latin typeface="Consolas" panose="020B0609020204030204" pitchFamily="49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GB" sz="2400" b="1">
                <a:latin typeface="Consolas" panose="020B0609020204030204" pitchFamily="49" charset="0"/>
                <a:cs typeface="Arial" panose="020B0604020202020204" pitchFamily="34" charset="0"/>
              </a:rPr>
              <a:t>a</a:t>
            </a:r>
            <a:r>
              <a:rPr lang="en-GB" sz="2400" b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GB" sz="2400">
                <a:latin typeface="Arial" panose="020B0604020202020204" pitchFamily="34" charset="0"/>
                <a:cs typeface="Arial" panose="020B0604020202020204" pitchFamily="34" charset="0"/>
              </a:rPr>
              <a:t> truy nhập </a:t>
            </a:r>
            <a:r>
              <a:rPr lang="vi-VN" sz="2400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GB" sz="2400">
                <a:latin typeface="Arial" panose="020B0604020202020204" pitchFamily="34" charset="0"/>
                <a:cs typeface="Arial" panose="020B0604020202020204" pitchFamily="34" charset="0"/>
              </a:rPr>
              <a:t> thành phần a của kiểu cấu trúc</a:t>
            </a:r>
          </a:p>
          <a:p>
            <a:pPr marL="274320" indent="-274320" algn="just">
              <a:lnSpc>
                <a:spcPct val="120000"/>
              </a:lnSpc>
              <a:spcBef>
                <a:spcPts val="3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400" b="1">
                <a:latin typeface="Consolas" panose="020B0609020204030204" pitchFamily="49" charset="0"/>
                <a:cs typeface="Arial" panose="020B0604020202020204" pitchFamily="34" charset="0"/>
              </a:rPr>
              <a:t>q = (TNode*)malloc(sizeof(TNode)): </a:t>
            </a:r>
            <a:r>
              <a:rPr lang="en-GB" sz="2400">
                <a:latin typeface="Arial" panose="020B0604020202020204" pitchFamily="34" charset="0"/>
                <a:cs typeface="Arial" panose="020B0604020202020204" pitchFamily="34" charset="0"/>
              </a:rPr>
              <a:t>cấp phát bộ nhớ cho 1 kiểu </a:t>
            </a:r>
            <a:r>
              <a:rPr lang="en-GB" sz="2400" b="1">
                <a:latin typeface="Consolas" panose="020B0609020204030204" pitchFamily="49" charset="0"/>
                <a:cs typeface="Arial" panose="020B0604020202020204" pitchFamily="34" charset="0"/>
              </a:rPr>
              <a:t>TNode</a:t>
            </a:r>
            <a:r>
              <a:rPr lang="en-GB" sz="2400">
                <a:latin typeface="Arial" panose="020B0604020202020204" pitchFamily="34" charset="0"/>
                <a:cs typeface="Arial" panose="020B0604020202020204" pitchFamily="34" charset="0"/>
              </a:rPr>
              <a:t> và </a:t>
            </a:r>
            <a:r>
              <a:rPr lang="en-GB" sz="2400" b="1">
                <a:latin typeface="Consolas" panose="020B0609020204030204" pitchFamily="49" charset="0"/>
                <a:cs typeface="Arial" panose="020B0604020202020204" pitchFamily="34" charset="0"/>
              </a:rPr>
              <a:t>q</a:t>
            </a:r>
            <a:r>
              <a:rPr lang="en-GB" sz="2400">
                <a:latin typeface="Arial" panose="020B0604020202020204" pitchFamily="34" charset="0"/>
                <a:cs typeface="Arial" panose="020B0604020202020204" pitchFamily="34" charset="0"/>
              </a:rPr>
              <a:t> trỏ vào vùng nhớ </a:t>
            </a:r>
            <a:r>
              <a:rPr lang="vi-VN" sz="240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GB" sz="2400">
                <a:latin typeface="Arial" panose="020B0604020202020204" pitchFamily="34" charset="0"/>
                <a:cs typeface="Arial" panose="020B0604020202020204" pitchFamily="34" charset="0"/>
              </a:rPr>
              <a:t> cấp phát</a:t>
            </a:r>
            <a:endParaRPr 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A2276B-2221-472B-E0FA-348C732DED28}"/>
              </a:ext>
            </a:extLst>
          </p:cNvPr>
          <p:cNvSpPr txBox="1"/>
          <p:nvPr/>
        </p:nvSpPr>
        <p:spPr>
          <a:xfrm>
            <a:off x="3872410" y="2492163"/>
            <a:ext cx="4653021" cy="17851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b="1">
                <a:latin typeface="Consolas" panose="020B0609020204030204" pitchFamily="49" charset="0"/>
                <a:cs typeface="Arial" panose="020B0604020202020204" pitchFamily="34" charset="0"/>
              </a:rPr>
              <a:t>typedef struct  TNode{</a:t>
            </a:r>
          </a:p>
          <a:p>
            <a:pPr marL="0" indent="0">
              <a:buNone/>
            </a:pPr>
            <a:r>
              <a:rPr lang="en-GB" sz="2200" b="1">
                <a:latin typeface="Consolas" panose="020B0609020204030204" pitchFamily="49" charset="0"/>
                <a:cs typeface="Arial" panose="020B0604020202020204" pitchFamily="34" charset="0"/>
              </a:rPr>
              <a:t>	    int a;</a:t>
            </a:r>
          </a:p>
          <a:p>
            <a:pPr marL="0" indent="0">
              <a:buNone/>
            </a:pPr>
            <a:r>
              <a:rPr lang="en-GB" sz="2200" b="1">
                <a:latin typeface="Consolas" panose="020B0609020204030204" pitchFamily="49" charset="0"/>
                <a:cs typeface="Arial" panose="020B0604020202020204" pitchFamily="34" charset="0"/>
              </a:rPr>
              <a:t>	    double b;</a:t>
            </a:r>
          </a:p>
          <a:p>
            <a:pPr marL="0" indent="0">
              <a:buNone/>
            </a:pPr>
            <a:r>
              <a:rPr lang="en-GB" sz="2200" b="1">
                <a:latin typeface="Consolas" panose="020B0609020204030204" pitchFamily="49" charset="0"/>
                <a:cs typeface="Arial" panose="020B0604020202020204" pitchFamily="34" charset="0"/>
              </a:rPr>
              <a:t>	    char* s; </a:t>
            </a:r>
          </a:p>
          <a:p>
            <a:pPr marL="0" indent="0">
              <a:buNone/>
            </a:pPr>
            <a:r>
              <a:rPr lang="en-GB" sz="2200" b="1">
                <a:latin typeface="Consolas" panose="020B0609020204030204" pitchFamily="49" charset="0"/>
                <a:cs typeface="Arial" panose="020B0604020202020204" pitchFamily="34" charset="0"/>
              </a:rPr>
              <a:t>	}TNode;</a:t>
            </a:r>
            <a:endParaRPr lang="en-GB" sz="2200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609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9EE4EC-DFC8-E2FC-3B2D-0D1B67A9D710}"/>
              </a:ext>
            </a:extLst>
          </p:cNvPr>
          <p:cNvSpPr/>
          <p:nvPr/>
        </p:nvSpPr>
        <p:spPr>
          <a:xfrm>
            <a:off x="-4662" y="3359147"/>
            <a:ext cx="12187575" cy="731520"/>
          </a:xfrm>
          <a:prstGeom prst="rect">
            <a:avLst/>
          </a:prstGeom>
          <a:solidFill>
            <a:srgbClr val="D6E3FF"/>
          </a:solidFill>
          <a:ln w="25400">
            <a:noFill/>
            <a:tailEnd type="arrow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C7EFDAC-E3FC-6B9F-C628-3C197472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13</a:t>
            </a:fld>
            <a:endParaRPr lang="vi-VN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BA6925C-6D1D-FFE0-0876-1E090FF0D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b="1" dirty="0">
                <a:cs typeface="Arial" panose="020B0604020202020204" pitchFamily="34" charset="0"/>
              </a:rPr>
              <a:t>NỘI DUNG TIẾP THEO</a:t>
            </a:r>
            <a:endParaRPr lang="vi-VN" sz="3600" dirty="0">
              <a:cs typeface="Arial" panose="020B0604020202020204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F944DD9-D80B-1CE8-0CB2-CAE8F66F31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11480" indent="-41148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solidFill>
                  <a:srgbClr val="C0C0C0"/>
                </a:solidFill>
              </a:rPr>
              <a:t>Kiến thức cơ sở</a:t>
            </a:r>
          </a:p>
          <a:p>
            <a:pPr marL="274320" lvl="1" indent="0">
              <a:lnSpc>
                <a:spcPct val="150000"/>
              </a:lnSpc>
              <a:buNone/>
            </a:pPr>
            <a:r>
              <a:rPr lang="en-US" sz="2800">
                <a:solidFill>
                  <a:srgbClr val="C0C0C0"/>
                </a:solidFill>
              </a:rPr>
              <a:t>1.1. Con trỏ</a:t>
            </a:r>
          </a:p>
          <a:p>
            <a:pPr marL="274320" lvl="1" indent="0">
              <a:lnSpc>
                <a:spcPct val="150000"/>
              </a:lnSpc>
              <a:buNone/>
            </a:pPr>
            <a:r>
              <a:rPr lang="en-US" sz="2800">
                <a:solidFill>
                  <a:srgbClr val="C0C0C0"/>
                </a:solidFill>
              </a:rPr>
              <a:t>1.2. Cấu trúc</a:t>
            </a:r>
          </a:p>
          <a:p>
            <a:pPr marL="468619" indent="-411480">
              <a:lnSpc>
                <a:spcPct val="150000"/>
              </a:lnSpc>
              <a:buFont typeface="+mj-lt"/>
              <a:buAutoNum type="arabicPeriod"/>
            </a:pPr>
            <a:r>
              <a:rPr lang="en-US" b="1">
                <a:solidFill>
                  <a:srgbClr val="002060"/>
                </a:solidFill>
              </a:rPr>
              <a:t>Danh sách liên kết đơn</a:t>
            </a:r>
          </a:p>
          <a:p>
            <a:pPr marL="468619" indent="-41148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solidFill>
                  <a:schemeClr val="bg1">
                    <a:lumMod val="75000"/>
                  </a:schemeClr>
                </a:solidFill>
              </a:rPr>
              <a:t>Thao tác trên danh sách liên kết</a:t>
            </a:r>
          </a:p>
          <a:p>
            <a:pPr marL="274320" lvl="1" indent="0">
              <a:lnSpc>
                <a:spcPct val="150000"/>
              </a:lnSpc>
              <a:buNone/>
            </a:pPr>
            <a:r>
              <a:rPr lang="en-US" sz="2800">
                <a:solidFill>
                  <a:schemeClr val="bg1">
                    <a:lumMod val="75000"/>
                  </a:schemeClr>
                </a:solidFill>
              </a:rPr>
              <a:t>3.1 Duyệt danh sách</a:t>
            </a:r>
          </a:p>
          <a:p>
            <a:pPr marL="274320" lvl="1" indent="0">
              <a:lnSpc>
                <a:spcPct val="150000"/>
              </a:lnSpc>
              <a:buNone/>
            </a:pPr>
            <a:r>
              <a:rPr lang="en-US" sz="2800">
                <a:solidFill>
                  <a:schemeClr val="bg1">
                    <a:lumMod val="75000"/>
                  </a:schemeClr>
                </a:solidFill>
              </a:rPr>
              <a:t>3.2 Tìm kiếm</a:t>
            </a:r>
          </a:p>
          <a:p>
            <a:pPr marL="697230" lvl="1" indent="-514350">
              <a:lnSpc>
                <a:spcPct val="150000"/>
              </a:lnSpc>
              <a:buFont typeface="+mj-lt"/>
              <a:buAutoNum type="arabicPeriod"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3201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E00010F-1642-11C2-5933-378B2EBC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14</a:t>
            </a:fld>
            <a:endParaRPr lang="vi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FFCFB-1514-F29F-B17A-D4058E7D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2</a:t>
            </a:r>
            <a:r>
              <a:rPr lang="en-US" sz="3600"/>
              <a:t>. DANH SÁCH LIÊN KẾT ĐƠN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7460D3-44CE-57A1-DA37-C41C3DD71AD7}"/>
              </a:ext>
            </a:extLst>
          </p:cNvPr>
          <p:cNvSpPr txBox="1">
            <a:spLocks/>
          </p:cNvSpPr>
          <p:nvPr/>
        </p:nvSpPr>
        <p:spPr>
          <a:xfrm>
            <a:off x="365760" y="904833"/>
            <a:ext cx="10515600" cy="457200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/>
              <a:t>2</a:t>
            </a:r>
            <a:r>
              <a:rPr lang="vi-VN" sz="2600" b="1"/>
              <a:t>.</a:t>
            </a:r>
            <a:r>
              <a:rPr lang="en-US" sz="2600" b="1" dirty="0"/>
              <a:t>1</a:t>
            </a:r>
            <a:r>
              <a:rPr lang="vi-VN" sz="2600" b="1"/>
              <a:t>. </a:t>
            </a:r>
            <a:r>
              <a:rPr lang="en-US" sz="2600" b="1"/>
              <a:t>Giới thiệu</a:t>
            </a:r>
            <a:endParaRPr lang="vi-VN" sz="2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1347F-381F-8BEA-5409-2B4CC68371AC}"/>
              </a:ext>
            </a:extLst>
          </p:cNvPr>
          <p:cNvSpPr txBox="1"/>
          <p:nvPr/>
        </p:nvSpPr>
        <p:spPr>
          <a:xfrm>
            <a:off x="557784" y="1354651"/>
            <a:ext cx="10959302" cy="234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/>
              <a:t>Danh sách liên kết đơn (Singly linked list) là một danh sách có thứ tự các phần tử; các phần tử được kết nối với nhau thông qua một liên kết (link)</a:t>
            </a:r>
          </a:p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i="1"/>
              <a:t>Danh sách liên kết và Mảng</a:t>
            </a:r>
            <a:r>
              <a:rPr lang="en-US" sz="2400"/>
              <a:t>:</a:t>
            </a:r>
          </a:p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sz="240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CDB72D3-2FBE-A52F-6FDD-CBD53B2FDCF3}"/>
              </a:ext>
            </a:extLst>
          </p:cNvPr>
          <p:cNvGraphicFramePr>
            <a:graphicFrameLocks noGrp="1"/>
          </p:cNvGraphicFramePr>
          <p:nvPr/>
        </p:nvGraphicFramePr>
        <p:xfrm>
          <a:off x="1655383" y="3390437"/>
          <a:ext cx="8881233" cy="186982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60411">
                  <a:extLst>
                    <a:ext uri="{9D8B030D-6E8A-4147-A177-3AD203B41FA5}">
                      <a16:colId xmlns:a16="http://schemas.microsoft.com/office/drawing/2014/main" val="1368981006"/>
                    </a:ext>
                  </a:extLst>
                </a:gridCol>
                <a:gridCol w="2960411">
                  <a:extLst>
                    <a:ext uri="{9D8B030D-6E8A-4147-A177-3AD203B41FA5}">
                      <a16:colId xmlns:a16="http://schemas.microsoft.com/office/drawing/2014/main" val="1848847710"/>
                    </a:ext>
                  </a:extLst>
                </a:gridCol>
                <a:gridCol w="2960411">
                  <a:extLst>
                    <a:ext uri="{9D8B030D-6E8A-4147-A177-3AD203B41FA5}">
                      <a16:colId xmlns:a16="http://schemas.microsoft.com/office/drawing/2014/main" val="3318122837"/>
                    </a:ext>
                  </a:extLst>
                </a:gridCol>
              </a:tblGrid>
              <a:tr h="62327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Danh </a:t>
                      </a:r>
                      <a:r>
                        <a:rPr lang="en-US" sz="2000" dirty="0" err="1"/>
                        <a:t>sách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liên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kết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Mảng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15659836"/>
                  </a:ext>
                </a:extLst>
              </a:tr>
              <a:tr h="623274">
                <a:tc>
                  <a:txBody>
                    <a:bodyPr/>
                    <a:lstStyle/>
                    <a:p>
                      <a:pPr algn="l"/>
                      <a:r>
                        <a:rPr lang="en-US" sz="2000" b="1" err="1"/>
                        <a:t>Kiểu</a:t>
                      </a:r>
                      <a:r>
                        <a:rPr lang="en-US" sz="2000" b="1"/>
                        <a:t> </a:t>
                      </a:r>
                      <a:r>
                        <a:rPr lang="en-US" sz="2000" b="1" err="1"/>
                        <a:t>dữ</a:t>
                      </a:r>
                      <a:r>
                        <a:rPr lang="en-US" sz="2000" b="1"/>
                        <a:t> </a:t>
                      </a:r>
                      <a:r>
                        <a:rPr lang="en-US" sz="2000" b="1" err="1"/>
                        <a:t>liệu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err="1"/>
                        <a:t>Không</a:t>
                      </a:r>
                      <a:r>
                        <a:rPr lang="en-US" sz="2000"/>
                        <a:t> </a:t>
                      </a:r>
                      <a:r>
                        <a:rPr lang="en-US" sz="2000" err="1"/>
                        <a:t>cần</a:t>
                      </a:r>
                      <a:r>
                        <a:rPr lang="en-US" sz="2000"/>
                        <a:t> </a:t>
                      </a:r>
                      <a:r>
                        <a:rPr lang="en-US" sz="2000" err="1"/>
                        <a:t>đồng</a:t>
                      </a:r>
                      <a:r>
                        <a:rPr lang="en-US" sz="2000"/>
                        <a:t> </a:t>
                      </a:r>
                      <a:r>
                        <a:rPr lang="en-US" sz="2000" err="1"/>
                        <a:t>nhất</a:t>
                      </a:r>
                      <a:endParaRPr lang="en-US" sz="2000" dirty="0" err="1"/>
                    </a:p>
                  </a:txBody>
                  <a:tcPr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err="1"/>
                        <a:t>Đồng</a:t>
                      </a:r>
                      <a:r>
                        <a:rPr lang="en-US" sz="2000"/>
                        <a:t> </a:t>
                      </a:r>
                      <a:r>
                        <a:rPr lang="en-US" sz="2000" err="1"/>
                        <a:t>nhất</a:t>
                      </a:r>
                      <a:endParaRPr lang="en-US" sz="2000" dirty="0" err="1"/>
                    </a:p>
                  </a:txBody>
                  <a:tcPr anchor="ctr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626960"/>
                  </a:ext>
                </a:extLst>
              </a:tr>
              <a:tr h="623274">
                <a:tc>
                  <a:txBody>
                    <a:bodyPr/>
                    <a:lstStyle/>
                    <a:p>
                      <a:pPr algn="l"/>
                      <a:r>
                        <a:rPr lang="en-US" sz="2000" b="1" err="1"/>
                        <a:t>Cấp</a:t>
                      </a:r>
                      <a:r>
                        <a:rPr lang="en-US" sz="2000" b="1"/>
                        <a:t> </a:t>
                      </a:r>
                      <a:r>
                        <a:rPr lang="en-US" sz="2000" b="1" err="1"/>
                        <a:t>phát</a:t>
                      </a:r>
                      <a:r>
                        <a:rPr lang="en-US" sz="2000" b="1"/>
                        <a:t> </a:t>
                      </a:r>
                      <a:r>
                        <a:rPr lang="en-US" sz="2000" b="1" err="1"/>
                        <a:t>bộ</a:t>
                      </a:r>
                      <a:r>
                        <a:rPr lang="en-US" sz="2000" b="1"/>
                        <a:t> </a:t>
                      </a:r>
                      <a:r>
                        <a:rPr lang="en-US" sz="2000" b="1" err="1"/>
                        <a:t>nhớ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err="1"/>
                        <a:t>Phân</a:t>
                      </a:r>
                      <a:r>
                        <a:rPr lang="en-US" sz="2000"/>
                        <a:t> </a:t>
                      </a:r>
                      <a:r>
                        <a:rPr lang="en-US" sz="2000" err="1"/>
                        <a:t>tán</a:t>
                      </a:r>
                      <a:endParaRPr lang="en-US" sz="2000" dirty="0" err="1"/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Liên </a:t>
                      </a:r>
                      <a:r>
                        <a:rPr lang="en-US" sz="2000" err="1"/>
                        <a:t>tục</a:t>
                      </a:r>
                      <a:r>
                        <a:rPr lang="en-US" sz="2000"/>
                        <a:t>, </a:t>
                      </a:r>
                      <a:r>
                        <a:rPr lang="en-US" sz="2000" err="1"/>
                        <a:t>cạnh</a:t>
                      </a:r>
                      <a:r>
                        <a:rPr lang="en-US" sz="2000"/>
                        <a:t> </a:t>
                      </a:r>
                      <a:r>
                        <a:rPr lang="en-US" sz="2000" err="1"/>
                        <a:t>nhau</a:t>
                      </a:r>
                      <a:endParaRPr lang="en-US" sz="2000" dirty="0" err="1"/>
                    </a:p>
                  </a:txBody>
                  <a:tcPr anchor="ctr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688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7299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E00010F-1642-11C2-5933-378B2EBC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15</a:t>
            </a:fld>
            <a:endParaRPr lang="vi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FFCFB-1514-F29F-B17A-D4058E7D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2</a:t>
            </a:r>
            <a:r>
              <a:rPr lang="en-US" sz="3600"/>
              <a:t>. DANH SÁCH LIÊN KẾT ĐƠN</a:t>
            </a:r>
            <a:endParaRPr lang="en-US" sz="3600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7460D3-44CE-57A1-DA37-C41C3DD71AD7}"/>
              </a:ext>
            </a:extLst>
          </p:cNvPr>
          <p:cNvSpPr txBox="1">
            <a:spLocks/>
          </p:cNvSpPr>
          <p:nvPr/>
        </p:nvSpPr>
        <p:spPr>
          <a:xfrm>
            <a:off x="365760" y="904833"/>
            <a:ext cx="10515600" cy="457200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/>
              <a:t>2</a:t>
            </a:r>
            <a:r>
              <a:rPr lang="vi-VN" sz="2600" b="1"/>
              <a:t>.</a:t>
            </a:r>
            <a:r>
              <a:rPr lang="en-US" sz="2600" b="1" dirty="0"/>
              <a:t>1</a:t>
            </a:r>
            <a:r>
              <a:rPr lang="vi-VN" sz="2600" b="1"/>
              <a:t>. </a:t>
            </a:r>
            <a:r>
              <a:rPr lang="en-US" sz="2600" b="1"/>
              <a:t>Giới thiệu</a:t>
            </a:r>
            <a:endParaRPr lang="vi-VN" sz="2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1347F-381F-8BEA-5409-2B4CC68371AC}"/>
              </a:ext>
            </a:extLst>
          </p:cNvPr>
          <p:cNvSpPr txBox="1"/>
          <p:nvPr/>
        </p:nvSpPr>
        <p:spPr>
          <a:xfrm>
            <a:off x="557785" y="1354651"/>
            <a:ext cx="10861330" cy="3170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74320" algn="just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b="1"/>
              <a:t>Đặc điểm</a:t>
            </a:r>
            <a:r>
              <a:rPr lang="en-US" sz="2400"/>
              <a:t>:</a:t>
            </a:r>
          </a:p>
          <a:p>
            <a:pPr marL="502920" lvl="1" indent="-228600" algn="just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Mỗi phần tử của danh sách gồm 2 phần: Dữ liệu và Con trỏ lưu trữ địa chỉ của phần tử kế tiếp trong danh sách;</a:t>
            </a:r>
          </a:p>
          <a:p>
            <a:pPr marL="502920" lvl="1" indent="-228600" algn="just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Trong danh sách liên kết đơn, mỗi phần tử chỉ trỏ tới một phần tử kế tiếp;</a:t>
            </a:r>
          </a:p>
          <a:p>
            <a:pPr marL="502920" lvl="1" indent="-228600" algn="just">
              <a:lnSpc>
                <a:spcPct val="12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/>
              <a:t>Một danh sách liên kết có một phần tử đầu tiên – head và phần tử cuối, phần con trỏ của phần tử cuối cùng luôn  null.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C6BD99-F38D-E266-14EF-711048F08BB5}"/>
              </a:ext>
            </a:extLst>
          </p:cNvPr>
          <p:cNvSpPr/>
          <p:nvPr/>
        </p:nvSpPr>
        <p:spPr>
          <a:xfrm>
            <a:off x="2781681" y="6243154"/>
            <a:ext cx="576064" cy="29740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43F8FE-C2AB-C2BE-9D83-C1AF63C55A40}"/>
              </a:ext>
            </a:extLst>
          </p:cNvPr>
          <p:cNvSpPr/>
          <p:nvPr/>
        </p:nvSpPr>
        <p:spPr>
          <a:xfrm>
            <a:off x="3357745" y="6243154"/>
            <a:ext cx="288032" cy="29740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7C9BB1-20FC-EBB9-4C5F-C08A7497096E}"/>
              </a:ext>
            </a:extLst>
          </p:cNvPr>
          <p:cNvCxnSpPr>
            <a:cxnSpLocks/>
          </p:cNvCxnSpPr>
          <p:nvPr/>
        </p:nvCxnSpPr>
        <p:spPr>
          <a:xfrm>
            <a:off x="3501761" y="6387171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DF0D408-C62F-8C50-87C1-103CAA07557C}"/>
              </a:ext>
            </a:extLst>
          </p:cNvPr>
          <p:cNvSpPr/>
          <p:nvPr/>
        </p:nvSpPr>
        <p:spPr>
          <a:xfrm>
            <a:off x="4077825" y="6243154"/>
            <a:ext cx="576064" cy="29740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E97F69-6343-3F37-5428-5CA14A92F7AD}"/>
              </a:ext>
            </a:extLst>
          </p:cNvPr>
          <p:cNvSpPr/>
          <p:nvPr/>
        </p:nvSpPr>
        <p:spPr>
          <a:xfrm>
            <a:off x="4653889" y="6243154"/>
            <a:ext cx="288032" cy="29740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4CA1C2-426A-0A5E-2703-F05DBD086E91}"/>
              </a:ext>
            </a:extLst>
          </p:cNvPr>
          <p:cNvCxnSpPr>
            <a:cxnSpLocks/>
          </p:cNvCxnSpPr>
          <p:nvPr/>
        </p:nvCxnSpPr>
        <p:spPr>
          <a:xfrm>
            <a:off x="4797905" y="6387171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C85EABF-C911-F601-0016-F80CEDB6EAFD}"/>
              </a:ext>
            </a:extLst>
          </p:cNvPr>
          <p:cNvSpPr/>
          <p:nvPr/>
        </p:nvSpPr>
        <p:spPr>
          <a:xfrm>
            <a:off x="5373969" y="6243154"/>
            <a:ext cx="576064" cy="29740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06AF7A-FC14-3A2A-8889-FC904308C7E8}"/>
              </a:ext>
            </a:extLst>
          </p:cNvPr>
          <p:cNvSpPr/>
          <p:nvPr/>
        </p:nvSpPr>
        <p:spPr>
          <a:xfrm>
            <a:off x="5950033" y="6243154"/>
            <a:ext cx="288032" cy="29740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C136FD-9ECD-2ED5-8B36-8BA7C26A4A89}"/>
              </a:ext>
            </a:extLst>
          </p:cNvPr>
          <p:cNvCxnSpPr>
            <a:cxnSpLocks/>
          </p:cNvCxnSpPr>
          <p:nvPr/>
        </p:nvCxnSpPr>
        <p:spPr>
          <a:xfrm>
            <a:off x="6094049" y="6387171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AE497-D35F-A95F-39C0-E9D46C091F41}"/>
              </a:ext>
            </a:extLst>
          </p:cNvPr>
          <p:cNvSpPr/>
          <p:nvPr/>
        </p:nvSpPr>
        <p:spPr>
          <a:xfrm>
            <a:off x="7462201" y="6243154"/>
            <a:ext cx="576064" cy="29740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832165-6753-EEFF-9DBD-DA1C571767E8}"/>
              </a:ext>
            </a:extLst>
          </p:cNvPr>
          <p:cNvSpPr/>
          <p:nvPr/>
        </p:nvSpPr>
        <p:spPr>
          <a:xfrm>
            <a:off x="8038265" y="6243154"/>
            <a:ext cx="288032" cy="29740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703795-D444-127E-5789-CEE13468BAC7}"/>
              </a:ext>
            </a:extLst>
          </p:cNvPr>
          <p:cNvCxnSpPr>
            <a:cxnSpLocks/>
          </p:cNvCxnSpPr>
          <p:nvPr/>
        </p:nvCxnSpPr>
        <p:spPr>
          <a:xfrm>
            <a:off x="8182281" y="6387171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410D41E-2FAC-F202-D716-C73E8FB6FB04}"/>
              </a:ext>
            </a:extLst>
          </p:cNvPr>
          <p:cNvSpPr/>
          <p:nvPr/>
        </p:nvSpPr>
        <p:spPr>
          <a:xfrm>
            <a:off x="8758345" y="6243154"/>
            <a:ext cx="576064" cy="29740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2975A7-A0C5-BA0A-FA18-AAB56DE82022}"/>
              </a:ext>
            </a:extLst>
          </p:cNvPr>
          <p:cNvSpPr/>
          <p:nvPr/>
        </p:nvSpPr>
        <p:spPr>
          <a:xfrm>
            <a:off x="9334409" y="6243154"/>
            <a:ext cx="288032" cy="29740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010F6C-3D31-35EA-2791-18838E74220E}"/>
              </a:ext>
            </a:extLst>
          </p:cNvPr>
          <p:cNvCxnSpPr>
            <a:cxnSpLocks/>
          </p:cNvCxnSpPr>
          <p:nvPr/>
        </p:nvCxnSpPr>
        <p:spPr>
          <a:xfrm>
            <a:off x="9478425" y="6387171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103B3B-FB0D-6BCA-A5F3-F67645B9C95D}"/>
              </a:ext>
            </a:extLst>
          </p:cNvPr>
          <p:cNvSpPr txBox="1"/>
          <p:nvPr/>
        </p:nvSpPr>
        <p:spPr>
          <a:xfrm>
            <a:off x="6742121" y="6171147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. . 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2233F8-AF1C-9909-7301-A891CE4A29DE}"/>
              </a:ext>
            </a:extLst>
          </p:cNvPr>
          <p:cNvCxnSpPr>
            <a:cxnSpLocks/>
          </p:cNvCxnSpPr>
          <p:nvPr/>
        </p:nvCxnSpPr>
        <p:spPr>
          <a:xfrm>
            <a:off x="2277625" y="6117946"/>
            <a:ext cx="448980" cy="28621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F4BFBAE-1B41-303E-0BDF-07A485861A1B}"/>
              </a:ext>
            </a:extLst>
          </p:cNvPr>
          <p:cNvSpPr txBox="1"/>
          <p:nvPr/>
        </p:nvSpPr>
        <p:spPr>
          <a:xfrm>
            <a:off x="1413529" y="5793242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onsolas" pitchFamily="49" charset="0"/>
                <a:cs typeface="Consolas" pitchFamily="49" charset="0"/>
              </a:rPr>
              <a:t>head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466A5B9-B788-14EA-FD99-A3980B411418}"/>
              </a:ext>
            </a:extLst>
          </p:cNvPr>
          <p:cNvCxnSpPr/>
          <p:nvPr/>
        </p:nvCxnSpPr>
        <p:spPr>
          <a:xfrm>
            <a:off x="10110537" y="6254906"/>
            <a:ext cx="0" cy="29740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89FBCB4-E239-2A10-0B22-B4A0E595E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69" y="4491454"/>
            <a:ext cx="2596508" cy="153207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AA24F9B-7D38-4BFA-8B7F-7099F755BBE9}"/>
              </a:ext>
            </a:extLst>
          </p:cNvPr>
          <p:cNvCxnSpPr/>
          <p:nvPr/>
        </p:nvCxnSpPr>
        <p:spPr>
          <a:xfrm>
            <a:off x="10056109" y="6254906"/>
            <a:ext cx="0" cy="29740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90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9EE4EC-DFC8-E2FC-3B2D-0D1B67A9D710}"/>
              </a:ext>
            </a:extLst>
          </p:cNvPr>
          <p:cNvSpPr/>
          <p:nvPr/>
        </p:nvSpPr>
        <p:spPr>
          <a:xfrm>
            <a:off x="4425" y="4136571"/>
            <a:ext cx="12187575" cy="2079171"/>
          </a:xfrm>
          <a:prstGeom prst="rect">
            <a:avLst/>
          </a:prstGeom>
          <a:solidFill>
            <a:srgbClr val="D6E3FF"/>
          </a:solidFill>
          <a:ln w="25400">
            <a:noFill/>
            <a:tailEnd type="arrow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C7EFDAC-E3FC-6B9F-C628-3C197472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16</a:t>
            </a:fld>
            <a:endParaRPr lang="vi-VN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BA6925C-6D1D-FFE0-0876-1E090FF0D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b="1" dirty="0">
                <a:cs typeface="Arial" panose="020B0604020202020204" pitchFamily="34" charset="0"/>
              </a:rPr>
              <a:t>NỘI DUNG TIẾP THEO</a:t>
            </a:r>
            <a:endParaRPr lang="vi-VN" sz="3600" dirty="0">
              <a:cs typeface="Arial" panose="020B0604020202020204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B69A7C9-2B6B-F1E3-AF5D-556B41EBBDF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11480" indent="-41148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solidFill>
                  <a:srgbClr val="C0C0C0"/>
                </a:solidFill>
              </a:rPr>
              <a:t>Kiến thức cơ sở</a:t>
            </a:r>
          </a:p>
          <a:p>
            <a:pPr marL="274320" lvl="1" indent="0">
              <a:lnSpc>
                <a:spcPct val="150000"/>
              </a:lnSpc>
              <a:buNone/>
            </a:pPr>
            <a:r>
              <a:rPr lang="en-US" sz="2800">
                <a:solidFill>
                  <a:srgbClr val="C0C0C0"/>
                </a:solidFill>
              </a:rPr>
              <a:t>1.1. Con trỏ</a:t>
            </a:r>
          </a:p>
          <a:p>
            <a:pPr marL="274320" lvl="1" indent="0">
              <a:lnSpc>
                <a:spcPct val="150000"/>
              </a:lnSpc>
              <a:buNone/>
            </a:pPr>
            <a:r>
              <a:rPr lang="en-US" sz="2800">
                <a:solidFill>
                  <a:srgbClr val="C0C0C0"/>
                </a:solidFill>
              </a:rPr>
              <a:t>1.2. Cấu trúc</a:t>
            </a:r>
          </a:p>
          <a:p>
            <a:pPr marL="468619" indent="-41148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solidFill>
                  <a:srgbClr val="C0C0C0"/>
                </a:solidFill>
              </a:rPr>
              <a:t>Danh sách liên kết đơn</a:t>
            </a:r>
          </a:p>
          <a:p>
            <a:pPr marL="468619" indent="-411480">
              <a:lnSpc>
                <a:spcPct val="150000"/>
              </a:lnSpc>
              <a:buFont typeface="+mj-lt"/>
              <a:buAutoNum type="arabicPeriod"/>
            </a:pPr>
            <a:r>
              <a:rPr lang="en-US" b="1">
                <a:solidFill>
                  <a:srgbClr val="002060"/>
                </a:solidFill>
              </a:rPr>
              <a:t>Thao tác trên danh sách liên kết</a:t>
            </a:r>
          </a:p>
          <a:p>
            <a:pPr marL="274320" lvl="1" indent="0">
              <a:lnSpc>
                <a:spcPct val="150000"/>
              </a:lnSpc>
              <a:buNone/>
            </a:pPr>
            <a:r>
              <a:rPr lang="en-US" sz="2800">
                <a:solidFill>
                  <a:schemeClr val="bg1">
                    <a:lumMod val="75000"/>
                  </a:schemeClr>
                </a:solidFill>
              </a:rPr>
              <a:t>3.1 Duyệt danh sách</a:t>
            </a:r>
          </a:p>
          <a:p>
            <a:pPr marL="274320" lvl="1" indent="0">
              <a:lnSpc>
                <a:spcPct val="150000"/>
              </a:lnSpc>
              <a:buNone/>
            </a:pPr>
            <a:r>
              <a:rPr lang="en-US" sz="2800">
                <a:solidFill>
                  <a:schemeClr val="bg1">
                    <a:lumMod val="75000"/>
                  </a:schemeClr>
                </a:solidFill>
              </a:rPr>
              <a:t>3.2 Tìm kiếm</a:t>
            </a:r>
          </a:p>
          <a:p>
            <a:pPr marL="697230" lvl="1" indent="-514350">
              <a:lnSpc>
                <a:spcPct val="150000"/>
              </a:lnSpc>
              <a:buFont typeface="+mj-lt"/>
              <a:buAutoNum type="arabicPeriod"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48387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E00010F-1642-11C2-5933-378B2EBC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17</a:t>
            </a:fld>
            <a:endParaRPr lang="vi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FFCFB-1514-F29F-B17A-D4058E7D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3. THAO TÁC TRÊN DANH SÁCH LIÊN KẾT ĐƠN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7460D3-44CE-57A1-DA37-C41C3DD71AD7}"/>
              </a:ext>
            </a:extLst>
          </p:cNvPr>
          <p:cNvSpPr txBox="1">
            <a:spLocks/>
          </p:cNvSpPr>
          <p:nvPr/>
        </p:nvSpPr>
        <p:spPr>
          <a:xfrm>
            <a:off x="365760" y="904833"/>
            <a:ext cx="10515600" cy="457200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/>
              <a:t>3</a:t>
            </a:r>
            <a:r>
              <a:rPr lang="vi-VN" sz="2600" b="1"/>
              <a:t>.</a:t>
            </a:r>
            <a:r>
              <a:rPr lang="en-US" sz="2600" b="1" dirty="0"/>
              <a:t>1</a:t>
            </a:r>
            <a:r>
              <a:rPr lang="vi-VN" sz="2600" b="1"/>
              <a:t>. </a:t>
            </a:r>
            <a:r>
              <a:rPr lang="en-US" sz="2600" b="1"/>
              <a:t>Duyệt danh sách</a:t>
            </a:r>
            <a:endParaRPr lang="vi-VN" sz="2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1347F-381F-8BEA-5409-2B4CC68371AC}"/>
              </a:ext>
            </a:extLst>
          </p:cNvPr>
          <p:cNvSpPr txBox="1"/>
          <p:nvPr/>
        </p:nvSpPr>
        <p:spPr>
          <a:xfrm>
            <a:off x="557784" y="1354651"/>
            <a:ext cx="11191918" cy="1117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74320" algn="just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b="1"/>
              <a:t>Nhiệm vụ</a:t>
            </a:r>
            <a:r>
              <a:rPr lang="en-US" sz="2400"/>
              <a:t>: Thăm mỗi phần tử của danh sách đúng một lần</a:t>
            </a:r>
          </a:p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/>
              <a:t>Ý tưởng</a:t>
            </a:r>
            <a:r>
              <a:rPr lang="en-US" sz="2400"/>
              <a:t>: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Dùng con trỏ 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để truy cập đến phần tử tiếp theo</a:t>
            </a:r>
            <a:endParaRPr lang="en-GB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AEAFD2-9302-CCE9-CF89-6C97C0E9F5AC}"/>
              </a:ext>
            </a:extLst>
          </p:cNvPr>
          <p:cNvSpPr/>
          <p:nvPr/>
        </p:nvSpPr>
        <p:spPr>
          <a:xfrm>
            <a:off x="2671398" y="3847784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2AA7FA-D3AD-6A41-817E-DAF3CE23DC2A}"/>
              </a:ext>
            </a:extLst>
          </p:cNvPr>
          <p:cNvSpPr/>
          <p:nvPr/>
        </p:nvSpPr>
        <p:spPr>
          <a:xfrm>
            <a:off x="3247462" y="3847784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92ED20-D482-6C80-BB43-6C502E806B0B}"/>
              </a:ext>
            </a:extLst>
          </p:cNvPr>
          <p:cNvCxnSpPr/>
          <p:nvPr/>
        </p:nvCxnSpPr>
        <p:spPr>
          <a:xfrm>
            <a:off x="3391478" y="4063808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1D70DD8-DEAA-2B3C-5CA4-356827F7AE20}"/>
              </a:ext>
            </a:extLst>
          </p:cNvPr>
          <p:cNvSpPr/>
          <p:nvPr/>
        </p:nvSpPr>
        <p:spPr>
          <a:xfrm>
            <a:off x="3967542" y="3847784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4D543D-B577-B116-552E-E6FA52F16865}"/>
              </a:ext>
            </a:extLst>
          </p:cNvPr>
          <p:cNvSpPr/>
          <p:nvPr/>
        </p:nvSpPr>
        <p:spPr>
          <a:xfrm>
            <a:off x="4543606" y="3847784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343485-00EC-C0A7-CC58-97433CBFB885}"/>
              </a:ext>
            </a:extLst>
          </p:cNvPr>
          <p:cNvCxnSpPr/>
          <p:nvPr/>
        </p:nvCxnSpPr>
        <p:spPr>
          <a:xfrm>
            <a:off x="4687622" y="4063808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1D8F4D4-F586-3D5F-B7A4-C54638B90C22}"/>
              </a:ext>
            </a:extLst>
          </p:cNvPr>
          <p:cNvSpPr/>
          <p:nvPr/>
        </p:nvSpPr>
        <p:spPr>
          <a:xfrm>
            <a:off x="5263686" y="3847784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B20D9D-84BE-177D-F752-4A86A877498A}"/>
              </a:ext>
            </a:extLst>
          </p:cNvPr>
          <p:cNvSpPr/>
          <p:nvPr/>
        </p:nvSpPr>
        <p:spPr>
          <a:xfrm>
            <a:off x="5839750" y="3847784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68B27C-A46C-AC2B-C264-0BB1C9D47883}"/>
              </a:ext>
            </a:extLst>
          </p:cNvPr>
          <p:cNvCxnSpPr/>
          <p:nvPr/>
        </p:nvCxnSpPr>
        <p:spPr>
          <a:xfrm>
            <a:off x="5983766" y="4063808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072DA75-D93F-A002-BD5E-97362F47EE8B}"/>
              </a:ext>
            </a:extLst>
          </p:cNvPr>
          <p:cNvSpPr/>
          <p:nvPr/>
        </p:nvSpPr>
        <p:spPr>
          <a:xfrm>
            <a:off x="7351918" y="3847784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1E7908-A6C0-EC14-795B-7EBA0FD5E373}"/>
              </a:ext>
            </a:extLst>
          </p:cNvPr>
          <p:cNvSpPr/>
          <p:nvPr/>
        </p:nvSpPr>
        <p:spPr>
          <a:xfrm>
            <a:off x="7927982" y="3847784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CE4EA93-A582-3A00-B72B-130378B5AF92}"/>
              </a:ext>
            </a:extLst>
          </p:cNvPr>
          <p:cNvCxnSpPr/>
          <p:nvPr/>
        </p:nvCxnSpPr>
        <p:spPr>
          <a:xfrm>
            <a:off x="8071998" y="4063808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EA0025D-95F9-7481-E6E3-4F57E4642F97}"/>
              </a:ext>
            </a:extLst>
          </p:cNvPr>
          <p:cNvSpPr/>
          <p:nvPr/>
        </p:nvSpPr>
        <p:spPr>
          <a:xfrm>
            <a:off x="8648062" y="3847784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A80354-97BE-69F8-A6B1-8140CCF499FE}"/>
              </a:ext>
            </a:extLst>
          </p:cNvPr>
          <p:cNvSpPr/>
          <p:nvPr/>
        </p:nvSpPr>
        <p:spPr>
          <a:xfrm>
            <a:off x="9224126" y="3847784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1C8BDB-2D3B-68EC-E76B-F3705E14922A}"/>
              </a:ext>
            </a:extLst>
          </p:cNvPr>
          <p:cNvCxnSpPr/>
          <p:nvPr/>
        </p:nvCxnSpPr>
        <p:spPr>
          <a:xfrm>
            <a:off x="9368142" y="4063808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B4B7D0-0E9E-D4C7-DCE9-3A07AE8E094A}"/>
              </a:ext>
            </a:extLst>
          </p:cNvPr>
          <p:cNvSpPr txBox="1"/>
          <p:nvPr/>
        </p:nvSpPr>
        <p:spPr>
          <a:xfrm>
            <a:off x="6631838" y="3847783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. . 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942AC27-0615-50ED-4468-C4A15F622F92}"/>
              </a:ext>
            </a:extLst>
          </p:cNvPr>
          <p:cNvCxnSpPr/>
          <p:nvPr/>
        </p:nvCxnSpPr>
        <p:spPr>
          <a:xfrm>
            <a:off x="2095334" y="3631760"/>
            <a:ext cx="576064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5836567-A2BB-AB21-2F93-326A9B81AB1D}"/>
              </a:ext>
            </a:extLst>
          </p:cNvPr>
          <p:cNvSpPr txBox="1"/>
          <p:nvPr/>
        </p:nvSpPr>
        <p:spPr>
          <a:xfrm>
            <a:off x="1663286" y="3226240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onsolas" pitchFamily="49" charset="0"/>
                <a:cs typeface="Consolas" pitchFamily="49" charset="0"/>
              </a:rPr>
              <a:t>head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084F03-6805-416E-0924-9D55B6CA066E}"/>
              </a:ext>
            </a:extLst>
          </p:cNvPr>
          <p:cNvCxnSpPr/>
          <p:nvPr/>
        </p:nvCxnSpPr>
        <p:spPr>
          <a:xfrm>
            <a:off x="9944206" y="3919792"/>
            <a:ext cx="0" cy="29740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954839F-C093-693E-F35F-B4939DDCA2BC}"/>
              </a:ext>
            </a:extLst>
          </p:cNvPr>
          <p:cNvCxnSpPr/>
          <p:nvPr/>
        </p:nvCxnSpPr>
        <p:spPr>
          <a:xfrm>
            <a:off x="10016214" y="3919792"/>
            <a:ext cx="0" cy="29740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52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E00010F-1642-11C2-5933-378B2EBC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18</a:t>
            </a:fld>
            <a:endParaRPr lang="vi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FFCFB-1514-F29F-B17A-D4058E7D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3. THAO TÁC TRÊN DANH SÁCH LIÊN KẾT ĐƠN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7460D3-44CE-57A1-DA37-C41C3DD71AD7}"/>
              </a:ext>
            </a:extLst>
          </p:cNvPr>
          <p:cNvSpPr txBox="1">
            <a:spLocks/>
          </p:cNvSpPr>
          <p:nvPr/>
        </p:nvSpPr>
        <p:spPr>
          <a:xfrm>
            <a:off x="365760" y="904833"/>
            <a:ext cx="10515600" cy="457200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/>
              <a:t>3</a:t>
            </a:r>
            <a:r>
              <a:rPr lang="vi-VN" sz="2600" b="1"/>
              <a:t>.</a:t>
            </a:r>
            <a:r>
              <a:rPr lang="en-US" sz="2600" b="1" dirty="0"/>
              <a:t>1</a:t>
            </a:r>
            <a:r>
              <a:rPr lang="vi-VN" sz="2600" b="1"/>
              <a:t>. </a:t>
            </a:r>
            <a:r>
              <a:rPr lang="en-US" sz="2600" b="1"/>
              <a:t>Duyệt danh sách</a:t>
            </a:r>
            <a:endParaRPr lang="vi-VN" sz="2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1347F-381F-8BEA-5409-2B4CC68371AC}"/>
              </a:ext>
            </a:extLst>
          </p:cNvPr>
          <p:cNvSpPr txBox="1"/>
          <p:nvPr/>
        </p:nvSpPr>
        <p:spPr>
          <a:xfrm>
            <a:off x="557784" y="1354651"/>
            <a:ext cx="11191918" cy="522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/>
              <a:t>Nhiệm vụ</a:t>
            </a:r>
            <a:r>
              <a:rPr lang="en-US" sz="2400"/>
              <a:t>: Thăm mỗi phần tử của danh sách đúng một lần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2D7D13-3217-7CC8-972E-4AE03E699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966" y="2289972"/>
            <a:ext cx="4952607" cy="3356506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C42798-3792-BEA4-281E-43A93731F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970" y="1987903"/>
            <a:ext cx="3772804" cy="4805834"/>
          </a:xfrm>
          <a:prstGeom prst="rect">
            <a:avLst/>
          </a:prstGeom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64D0143-714F-276B-22BA-243793D025D7}"/>
              </a:ext>
            </a:extLst>
          </p:cNvPr>
          <p:cNvSpPr/>
          <p:nvPr/>
        </p:nvSpPr>
        <p:spPr>
          <a:xfrm>
            <a:off x="1262998" y="2708053"/>
            <a:ext cx="5268431" cy="1119278"/>
          </a:xfrm>
          <a:prstGeom prst="rect">
            <a:avLst/>
          </a:prstGeom>
          <a:noFill/>
          <a:ln w="19050">
            <a:solidFill>
              <a:schemeClr val="accent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561602-902D-DF33-0453-E2F008BF4B39}"/>
              </a:ext>
            </a:extLst>
          </p:cNvPr>
          <p:cNvSpPr/>
          <p:nvPr/>
        </p:nvSpPr>
        <p:spPr>
          <a:xfrm>
            <a:off x="1254170" y="3900982"/>
            <a:ext cx="5277260" cy="1788242"/>
          </a:xfrm>
          <a:prstGeom prst="rect">
            <a:avLst/>
          </a:prstGeom>
          <a:noFill/>
          <a:ln w="19050">
            <a:solidFill>
              <a:schemeClr val="accent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5C6E28-8283-A5BA-C22C-0621D5C3ABCC}"/>
              </a:ext>
            </a:extLst>
          </p:cNvPr>
          <p:cNvSpPr/>
          <p:nvPr/>
        </p:nvSpPr>
        <p:spPr>
          <a:xfrm>
            <a:off x="6825528" y="1985163"/>
            <a:ext cx="3829275" cy="1842167"/>
          </a:xfrm>
          <a:prstGeom prst="rect">
            <a:avLst/>
          </a:prstGeom>
          <a:noFill/>
          <a:ln w="19050">
            <a:solidFill>
              <a:schemeClr val="accent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B9C49-C779-7F79-24C7-2652B8F02B14}"/>
              </a:ext>
            </a:extLst>
          </p:cNvPr>
          <p:cNvSpPr/>
          <p:nvPr/>
        </p:nvSpPr>
        <p:spPr>
          <a:xfrm>
            <a:off x="6819772" y="3900982"/>
            <a:ext cx="3835032" cy="2827439"/>
          </a:xfrm>
          <a:prstGeom prst="rect">
            <a:avLst/>
          </a:prstGeom>
          <a:noFill/>
          <a:ln w="19050">
            <a:solidFill>
              <a:schemeClr val="accent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8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E00010F-1642-11C2-5933-378B2EBC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19</a:t>
            </a:fld>
            <a:endParaRPr lang="vi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FFCFB-1514-F29F-B17A-D4058E7D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3. THAO TÁC TRÊN DANH SÁCH LIÊN KẾT ĐƠN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7460D3-44CE-57A1-DA37-C41C3DD71AD7}"/>
              </a:ext>
            </a:extLst>
          </p:cNvPr>
          <p:cNvSpPr txBox="1">
            <a:spLocks/>
          </p:cNvSpPr>
          <p:nvPr/>
        </p:nvSpPr>
        <p:spPr>
          <a:xfrm>
            <a:off x="365760" y="904833"/>
            <a:ext cx="10515600" cy="457200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/>
              <a:t>3</a:t>
            </a:r>
            <a:r>
              <a:rPr lang="vi-VN" sz="2600" b="1"/>
              <a:t>.</a:t>
            </a:r>
            <a:r>
              <a:rPr lang="en-US" sz="2600" b="1"/>
              <a:t>2. Tìm kiếm</a:t>
            </a:r>
            <a:endParaRPr lang="vi-VN" sz="2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1347F-381F-8BEA-5409-2B4CC68371AC}"/>
              </a:ext>
            </a:extLst>
          </p:cNvPr>
          <p:cNvSpPr txBox="1"/>
          <p:nvPr/>
        </p:nvSpPr>
        <p:spPr>
          <a:xfrm>
            <a:off x="475920" y="1354651"/>
            <a:ext cx="11191918" cy="1867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74320" algn="just">
              <a:lnSpc>
                <a:spcPct val="130000"/>
              </a:lnSpc>
              <a:spcBef>
                <a:spcPts val="3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/>
              <a:t>Nhiệm vụ</a:t>
            </a:r>
            <a:r>
              <a:rPr lang="en-US" sz="2400"/>
              <a:t>: Tìm phần tử đầu tiên của danh sách có giá trị bằng giá trị đầu vào</a:t>
            </a:r>
          </a:p>
          <a:p>
            <a:pPr marL="228600" indent="-274320" algn="just">
              <a:lnSpc>
                <a:spcPct val="130000"/>
              </a:lnSpc>
              <a:spcBef>
                <a:spcPts val="3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/>
              <a:t>Ý tưởng</a:t>
            </a:r>
            <a:r>
              <a:rPr lang="en-US" sz="2400"/>
              <a:t>: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Dùng con trỏ 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để truy cập đến phần tử tiếp theo</a:t>
            </a:r>
          </a:p>
          <a:p>
            <a:pPr marL="548640" lvl="1" indent="-228600" algn="just">
              <a:lnSpc>
                <a:spcPct val="13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Ví dụ tìm phần tử đầu tiên của danh sách có giá trị 3</a:t>
            </a:r>
            <a:endParaRPr lang="en-GB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AEAFD2-9302-CCE9-CF89-6C97C0E9F5AC}"/>
              </a:ext>
            </a:extLst>
          </p:cNvPr>
          <p:cNvSpPr/>
          <p:nvPr/>
        </p:nvSpPr>
        <p:spPr>
          <a:xfrm>
            <a:off x="3095941" y="4043727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2AA7FA-D3AD-6A41-817E-DAF3CE23DC2A}"/>
              </a:ext>
            </a:extLst>
          </p:cNvPr>
          <p:cNvSpPr/>
          <p:nvPr/>
        </p:nvSpPr>
        <p:spPr>
          <a:xfrm>
            <a:off x="3672005" y="4043727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92ED20-D482-6C80-BB43-6C502E806B0B}"/>
              </a:ext>
            </a:extLst>
          </p:cNvPr>
          <p:cNvCxnSpPr/>
          <p:nvPr/>
        </p:nvCxnSpPr>
        <p:spPr>
          <a:xfrm>
            <a:off x="3816021" y="4259751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1D70DD8-DEAA-2B3C-5CA4-356827F7AE20}"/>
              </a:ext>
            </a:extLst>
          </p:cNvPr>
          <p:cNvSpPr/>
          <p:nvPr/>
        </p:nvSpPr>
        <p:spPr>
          <a:xfrm>
            <a:off x="4392085" y="4043727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4D543D-B577-B116-552E-E6FA52F16865}"/>
              </a:ext>
            </a:extLst>
          </p:cNvPr>
          <p:cNvSpPr/>
          <p:nvPr/>
        </p:nvSpPr>
        <p:spPr>
          <a:xfrm>
            <a:off x="4968149" y="4043727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343485-00EC-C0A7-CC58-97433CBFB885}"/>
              </a:ext>
            </a:extLst>
          </p:cNvPr>
          <p:cNvCxnSpPr/>
          <p:nvPr/>
        </p:nvCxnSpPr>
        <p:spPr>
          <a:xfrm>
            <a:off x="5112165" y="4259751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1D8F4D4-F586-3D5F-B7A4-C54638B90C22}"/>
              </a:ext>
            </a:extLst>
          </p:cNvPr>
          <p:cNvSpPr/>
          <p:nvPr/>
        </p:nvSpPr>
        <p:spPr>
          <a:xfrm>
            <a:off x="5688229" y="4043727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B20D9D-84BE-177D-F752-4A86A877498A}"/>
              </a:ext>
            </a:extLst>
          </p:cNvPr>
          <p:cNvSpPr/>
          <p:nvPr/>
        </p:nvSpPr>
        <p:spPr>
          <a:xfrm>
            <a:off x="6264293" y="4043727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68B27C-A46C-AC2B-C264-0BB1C9D47883}"/>
              </a:ext>
            </a:extLst>
          </p:cNvPr>
          <p:cNvCxnSpPr/>
          <p:nvPr/>
        </p:nvCxnSpPr>
        <p:spPr>
          <a:xfrm>
            <a:off x="6408309" y="4259751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072DA75-D93F-A002-BD5E-97362F47EE8B}"/>
              </a:ext>
            </a:extLst>
          </p:cNvPr>
          <p:cNvSpPr/>
          <p:nvPr/>
        </p:nvSpPr>
        <p:spPr>
          <a:xfrm>
            <a:off x="7776461" y="4043727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>
                <a:solidFill>
                  <a:schemeClr val="tx1"/>
                </a:solidFill>
              </a:rPr>
              <a:t>3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1E7908-A6C0-EC14-795B-7EBA0FD5E373}"/>
              </a:ext>
            </a:extLst>
          </p:cNvPr>
          <p:cNvSpPr/>
          <p:nvPr/>
        </p:nvSpPr>
        <p:spPr>
          <a:xfrm>
            <a:off x="8352525" y="4043727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CE4EA93-A582-3A00-B72B-130378B5AF92}"/>
              </a:ext>
            </a:extLst>
          </p:cNvPr>
          <p:cNvCxnSpPr/>
          <p:nvPr/>
        </p:nvCxnSpPr>
        <p:spPr>
          <a:xfrm>
            <a:off x="8496541" y="4259751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EA0025D-95F9-7481-E6E3-4F57E4642F97}"/>
              </a:ext>
            </a:extLst>
          </p:cNvPr>
          <p:cNvSpPr/>
          <p:nvPr/>
        </p:nvSpPr>
        <p:spPr>
          <a:xfrm>
            <a:off x="9072605" y="4043727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A80354-97BE-69F8-A6B1-8140CCF499FE}"/>
              </a:ext>
            </a:extLst>
          </p:cNvPr>
          <p:cNvSpPr/>
          <p:nvPr/>
        </p:nvSpPr>
        <p:spPr>
          <a:xfrm>
            <a:off x="9648669" y="4043727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1C8BDB-2D3B-68EC-E76B-F3705E14922A}"/>
              </a:ext>
            </a:extLst>
          </p:cNvPr>
          <p:cNvCxnSpPr/>
          <p:nvPr/>
        </p:nvCxnSpPr>
        <p:spPr>
          <a:xfrm>
            <a:off x="9792685" y="4259751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B4B7D0-0E9E-D4C7-DCE9-3A07AE8E094A}"/>
              </a:ext>
            </a:extLst>
          </p:cNvPr>
          <p:cNvSpPr txBox="1"/>
          <p:nvPr/>
        </p:nvSpPr>
        <p:spPr>
          <a:xfrm>
            <a:off x="7056381" y="404372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. . 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942AC27-0615-50ED-4468-C4A15F622F92}"/>
              </a:ext>
            </a:extLst>
          </p:cNvPr>
          <p:cNvCxnSpPr/>
          <p:nvPr/>
        </p:nvCxnSpPr>
        <p:spPr>
          <a:xfrm>
            <a:off x="2519877" y="3827703"/>
            <a:ext cx="576064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5836567-A2BB-AB21-2F93-326A9B81AB1D}"/>
              </a:ext>
            </a:extLst>
          </p:cNvPr>
          <p:cNvSpPr txBox="1"/>
          <p:nvPr/>
        </p:nvSpPr>
        <p:spPr>
          <a:xfrm>
            <a:off x="2159837" y="3530379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onsolas" pitchFamily="49" charset="0"/>
                <a:cs typeface="Consolas" pitchFamily="49" charset="0"/>
              </a:rPr>
              <a:t>head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084F03-6805-416E-0924-9D55B6CA066E}"/>
              </a:ext>
            </a:extLst>
          </p:cNvPr>
          <p:cNvCxnSpPr/>
          <p:nvPr/>
        </p:nvCxnSpPr>
        <p:spPr>
          <a:xfrm>
            <a:off x="10378156" y="4115735"/>
            <a:ext cx="0" cy="29740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954839F-C093-693E-F35F-B4939DDCA2BC}"/>
              </a:ext>
            </a:extLst>
          </p:cNvPr>
          <p:cNvCxnSpPr/>
          <p:nvPr/>
        </p:nvCxnSpPr>
        <p:spPr>
          <a:xfrm>
            <a:off x="10450164" y="4115735"/>
            <a:ext cx="0" cy="29740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28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5446542" cy="1934307"/>
          </a:xfrm>
        </p:spPr>
        <p:txBody>
          <a:bodyPr/>
          <a:lstStyle/>
          <a:p>
            <a:r>
              <a:rPr lang="en-US" dirty="0"/>
              <a:t>CẤU TRÚC DỮ LIỆU VÀ GIẢI THUẬT</a:t>
            </a:r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E00010F-1642-11C2-5933-378B2EBC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20</a:t>
            </a:fld>
            <a:endParaRPr lang="vi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FFCFB-1514-F29F-B17A-D4058E7D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3. THAO TÁC TRÊN DANH SÁCH LIÊN KẾT ĐƠN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7460D3-44CE-57A1-DA37-C41C3DD71AD7}"/>
              </a:ext>
            </a:extLst>
          </p:cNvPr>
          <p:cNvSpPr txBox="1">
            <a:spLocks/>
          </p:cNvSpPr>
          <p:nvPr/>
        </p:nvSpPr>
        <p:spPr>
          <a:xfrm>
            <a:off x="365760" y="904833"/>
            <a:ext cx="10515600" cy="457200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/>
              <a:t>3</a:t>
            </a:r>
            <a:r>
              <a:rPr lang="vi-VN" sz="2600" b="1"/>
              <a:t>.</a:t>
            </a:r>
            <a:r>
              <a:rPr lang="en-US" sz="2600" b="1" dirty="0"/>
              <a:t>1</a:t>
            </a:r>
            <a:r>
              <a:rPr lang="vi-VN" sz="2600" b="1"/>
              <a:t>. </a:t>
            </a:r>
            <a:r>
              <a:rPr lang="en-US" sz="2600" b="1"/>
              <a:t>Duyệt danh sách</a:t>
            </a:r>
            <a:endParaRPr lang="vi-VN" sz="2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1347F-381F-8BEA-5409-2B4CC68371AC}"/>
              </a:ext>
            </a:extLst>
          </p:cNvPr>
          <p:cNvSpPr txBox="1"/>
          <p:nvPr/>
        </p:nvSpPr>
        <p:spPr>
          <a:xfrm>
            <a:off x="557784" y="1354651"/>
            <a:ext cx="11191918" cy="522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/>
              <a:t>Nhiệm vụ</a:t>
            </a:r>
            <a:r>
              <a:rPr lang="en-US" sz="2400"/>
              <a:t>: Thăm mỗi phần tử của danh sách đúng một lần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93D03A-7DA6-E85D-F930-27DB2CDF8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356" y="1975086"/>
            <a:ext cx="4088386" cy="45472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44C89B-04E2-0B9E-4AB3-4B45F5476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205" y="2018836"/>
            <a:ext cx="3917494" cy="387479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E47DE52-3086-C590-6C2F-464DA6B49C22}"/>
              </a:ext>
            </a:extLst>
          </p:cNvPr>
          <p:cNvSpPr/>
          <p:nvPr/>
        </p:nvSpPr>
        <p:spPr>
          <a:xfrm>
            <a:off x="1701665" y="4576301"/>
            <a:ext cx="4180114" cy="1936637"/>
          </a:xfrm>
          <a:prstGeom prst="rect">
            <a:avLst/>
          </a:prstGeom>
          <a:noFill/>
          <a:ln w="19050">
            <a:solidFill>
              <a:schemeClr val="accent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681D6D-C852-6F37-F9B8-D785F4C93E5E}"/>
              </a:ext>
            </a:extLst>
          </p:cNvPr>
          <p:cNvSpPr/>
          <p:nvPr/>
        </p:nvSpPr>
        <p:spPr>
          <a:xfrm>
            <a:off x="6964918" y="3918605"/>
            <a:ext cx="3917494" cy="1387189"/>
          </a:xfrm>
          <a:prstGeom prst="rect">
            <a:avLst/>
          </a:prstGeom>
          <a:noFill/>
          <a:ln w="19050">
            <a:solidFill>
              <a:schemeClr val="accent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8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73AC3-881F-07EE-6780-37386CF18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noProof="0" dirty="0" smtClean="0"/>
              <a:pPr algn="ctr"/>
              <a:t>21</a:t>
            </a:fld>
            <a:endParaRPr lang="vi-VN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F80889-5137-4541-1C6C-8A1EC24FD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>
                <a:cs typeface="Arial" panose="020B0604020202020204" pitchFamily="34" charset="0"/>
              </a:rPr>
              <a:t>TỔNG KẾT VÀ GỢI MỞ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8FD8A9-F1B9-1F68-4950-442DCB59AF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65760" indent="-365760" algn="just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AutoNum type="arabicPeriod"/>
            </a:pPr>
            <a:r>
              <a:rPr lang="en-US" sz="2200" b="1" dirty="0" err="1">
                <a:solidFill>
                  <a:schemeClr val="accent1"/>
                </a:solidFill>
                <a:cs typeface="Arial"/>
              </a:rPr>
              <a:t>Tổng</a:t>
            </a:r>
            <a:r>
              <a:rPr lang="en-US" sz="2200" b="1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200" b="1" dirty="0" err="1">
                <a:solidFill>
                  <a:schemeClr val="accent1"/>
                </a:solidFill>
                <a:cs typeface="Arial"/>
              </a:rPr>
              <a:t>kết</a:t>
            </a:r>
            <a:r>
              <a:rPr lang="en-US" sz="2200" b="1">
                <a:solidFill>
                  <a:schemeClr val="accent1"/>
                </a:solidFill>
                <a:cs typeface="Arial"/>
              </a:rPr>
              <a:t>: </a:t>
            </a:r>
            <a:endParaRPr lang="vi-VN" sz="2200" b="1">
              <a:solidFill>
                <a:schemeClr val="accent1"/>
              </a:solidFill>
              <a:cs typeface="Arial"/>
            </a:endParaRPr>
          </a:p>
          <a:p>
            <a:pPr marL="347345" indent="0" algn="just">
              <a:lnSpc>
                <a:spcPct val="130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vi-VN" sz="2200" dirty="0">
                <a:solidFill>
                  <a:schemeClr val="accent1"/>
                </a:solidFill>
                <a:cs typeface="Arial"/>
              </a:rPr>
              <a:t>Bài học </a:t>
            </a:r>
            <a:r>
              <a:rPr lang="en-US" sz="2200" err="1">
                <a:solidFill>
                  <a:schemeClr val="accent1"/>
                </a:solidFill>
                <a:cs typeface="Arial"/>
              </a:rPr>
              <a:t>đã</a:t>
            </a:r>
            <a:r>
              <a:rPr lang="en-US" sz="22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200" err="1">
                <a:solidFill>
                  <a:schemeClr val="accent1"/>
                </a:solidFill>
                <a:cs typeface="Arial"/>
              </a:rPr>
              <a:t>giới</a:t>
            </a:r>
            <a:r>
              <a:rPr lang="en-US" sz="22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200" err="1">
                <a:solidFill>
                  <a:schemeClr val="accent1"/>
                </a:solidFill>
                <a:cs typeface="Arial"/>
              </a:rPr>
              <a:t>thiệu</a:t>
            </a:r>
            <a:r>
              <a:rPr lang="en-US" sz="22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200" b="1" err="1">
                <a:cs typeface="Arial"/>
              </a:rPr>
              <a:t>danh</a:t>
            </a:r>
            <a:r>
              <a:rPr lang="en-US" sz="2200" b="1" dirty="0">
                <a:cs typeface="Arial"/>
              </a:rPr>
              <a:t> </a:t>
            </a:r>
            <a:r>
              <a:rPr lang="en-US" sz="2200" b="1" err="1">
                <a:cs typeface="Arial"/>
              </a:rPr>
              <a:t>sách</a:t>
            </a:r>
            <a:r>
              <a:rPr lang="en-US" sz="2200" b="1" dirty="0">
                <a:cs typeface="Arial"/>
              </a:rPr>
              <a:t> </a:t>
            </a:r>
            <a:r>
              <a:rPr lang="en-US" sz="2200" b="1" err="1">
                <a:cs typeface="Arial"/>
              </a:rPr>
              <a:t>liên</a:t>
            </a:r>
            <a:r>
              <a:rPr lang="en-US" sz="2200" b="1" dirty="0">
                <a:cs typeface="Arial"/>
              </a:rPr>
              <a:t> </a:t>
            </a:r>
            <a:r>
              <a:rPr lang="en-US" sz="2200" b="1" err="1">
                <a:cs typeface="Arial"/>
              </a:rPr>
              <a:t>kết</a:t>
            </a:r>
            <a:r>
              <a:rPr lang="en-US" sz="2200" b="1" dirty="0">
                <a:cs typeface="Arial"/>
              </a:rPr>
              <a:t> </a:t>
            </a:r>
            <a:r>
              <a:rPr lang="en-US" sz="2200" b="1" err="1">
                <a:cs typeface="Arial"/>
              </a:rPr>
              <a:t>đơn</a:t>
            </a:r>
            <a:r>
              <a:rPr lang="en-US" sz="22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200" err="1">
                <a:solidFill>
                  <a:schemeClr val="accent1"/>
                </a:solidFill>
                <a:cs typeface="Arial"/>
              </a:rPr>
              <a:t>và</a:t>
            </a:r>
            <a:r>
              <a:rPr lang="en-US" sz="2200" dirty="0">
                <a:solidFill>
                  <a:schemeClr val="accent1"/>
                </a:solidFill>
                <a:cs typeface="Arial"/>
              </a:rPr>
              <a:t> 2 </a:t>
            </a:r>
            <a:r>
              <a:rPr lang="en-US" sz="2200" err="1">
                <a:solidFill>
                  <a:schemeClr val="accent1"/>
                </a:solidFill>
                <a:cs typeface="Arial"/>
              </a:rPr>
              <a:t>thao</a:t>
            </a:r>
            <a:r>
              <a:rPr lang="en-US" sz="22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200" err="1">
                <a:solidFill>
                  <a:schemeClr val="accent1"/>
                </a:solidFill>
                <a:cs typeface="Arial"/>
              </a:rPr>
              <a:t>tác</a:t>
            </a:r>
            <a:r>
              <a:rPr lang="en-US" sz="22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200" err="1">
                <a:solidFill>
                  <a:schemeClr val="accent1"/>
                </a:solidFill>
                <a:cs typeface="Arial"/>
              </a:rPr>
              <a:t>cơ</a:t>
            </a:r>
            <a:r>
              <a:rPr lang="en-US" sz="22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200" err="1">
                <a:solidFill>
                  <a:schemeClr val="accent1"/>
                </a:solidFill>
                <a:cs typeface="Arial"/>
              </a:rPr>
              <a:t>bản</a:t>
            </a:r>
            <a:r>
              <a:rPr lang="en-US" sz="22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200" err="1">
                <a:solidFill>
                  <a:schemeClr val="accent1"/>
                </a:solidFill>
                <a:cs typeface="Arial"/>
              </a:rPr>
              <a:t>trên</a:t>
            </a:r>
            <a:r>
              <a:rPr lang="en-US" sz="22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200" err="1">
                <a:solidFill>
                  <a:schemeClr val="accent1"/>
                </a:solidFill>
                <a:cs typeface="Arial"/>
              </a:rPr>
              <a:t>danh</a:t>
            </a:r>
            <a:r>
              <a:rPr lang="en-US" sz="22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200" err="1">
                <a:solidFill>
                  <a:schemeClr val="accent1"/>
                </a:solidFill>
                <a:cs typeface="Arial"/>
              </a:rPr>
              <a:t>sách</a:t>
            </a:r>
            <a:r>
              <a:rPr lang="en-US" sz="22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200" err="1">
                <a:solidFill>
                  <a:schemeClr val="accent1"/>
                </a:solidFill>
                <a:cs typeface="Arial"/>
              </a:rPr>
              <a:t>đơn</a:t>
            </a:r>
            <a:r>
              <a:rPr lang="en-US" sz="22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200" err="1">
                <a:solidFill>
                  <a:schemeClr val="accent1"/>
                </a:solidFill>
                <a:cs typeface="Arial"/>
              </a:rPr>
              <a:t>là</a:t>
            </a:r>
            <a:r>
              <a:rPr lang="en-US" sz="22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200" b="1" err="1">
                <a:cs typeface="Arial"/>
              </a:rPr>
              <a:t>duyệt</a:t>
            </a:r>
            <a:r>
              <a:rPr lang="en-US" sz="2200" b="1" dirty="0">
                <a:cs typeface="Arial"/>
              </a:rPr>
              <a:t> </a:t>
            </a:r>
            <a:r>
              <a:rPr lang="en-US" sz="2200" b="1" err="1">
                <a:cs typeface="Arial"/>
              </a:rPr>
              <a:t>và</a:t>
            </a:r>
            <a:r>
              <a:rPr lang="en-US" sz="2200" b="1" dirty="0">
                <a:cs typeface="Arial"/>
              </a:rPr>
              <a:t> </a:t>
            </a:r>
            <a:r>
              <a:rPr lang="en-US" sz="2200" b="1" err="1">
                <a:cs typeface="Arial"/>
              </a:rPr>
              <a:t>tìm</a:t>
            </a:r>
            <a:r>
              <a:rPr lang="en-US" sz="2200" b="1" dirty="0">
                <a:cs typeface="Arial"/>
              </a:rPr>
              <a:t> </a:t>
            </a:r>
            <a:r>
              <a:rPr lang="en-US" sz="2200" b="1" err="1">
                <a:cs typeface="Arial"/>
              </a:rPr>
              <a:t>kiếm</a:t>
            </a:r>
            <a:endParaRPr lang="en-US" sz="2200">
              <a:cs typeface="Arial"/>
            </a:endParaRPr>
          </a:p>
          <a:p>
            <a:pPr marL="0" indent="0" algn="just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None/>
            </a:pPr>
            <a:r>
              <a:rPr lang="en-US" sz="2200" b="1">
                <a:solidFill>
                  <a:schemeClr val="accent1"/>
                </a:solidFill>
                <a:cs typeface="Arial"/>
              </a:rPr>
              <a:t>2. Gợi </a:t>
            </a:r>
            <a:r>
              <a:rPr lang="en-US" sz="2200" b="1" dirty="0" err="1">
                <a:solidFill>
                  <a:schemeClr val="accent1"/>
                </a:solidFill>
                <a:cs typeface="Arial"/>
              </a:rPr>
              <a:t>mở</a:t>
            </a:r>
            <a:r>
              <a:rPr lang="en-US" sz="2200" b="1" dirty="0">
                <a:solidFill>
                  <a:schemeClr val="accent1"/>
                </a:solidFill>
                <a:cs typeface="Arial"/>
              </a:rPr>
              <a:t>:</a:t>
            </a:r>
          </a:p>
          <a:p>
            <a:pPr marL="228600" lvl="1" indent="119063" algn="just">
              <a:lnSpc>
                <a:spcPct val="130000"/>
              </a:lnSpc>
              <a:spcAft>
                <a:spcPts val="1200"/>
              </a:spcAft>
              <a:buNone/>
            </a:pPr>
            <a:r>
              <a:rPr lang="en-US" sz="2200">
                <a:solidFill>
                  <a:schemeClr val="accent1"/>
                </a:solidFill>
                <a:cs typeface="Arial"/>
              </a:rPr>
              <a:t>Thiết kế và cài đặt các thao tác khác trên danh sách</a:t>
            </a:r>
            <a:endParaRPr lang="vi-VN" sz="2200" dirty="0">
              <a:solidFill>
                <a:schemeClr val="accent1"/>
              </a:solidFill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663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825">
        <p:fade/>
      </p:transition>
    </mc:Choice>
    <mc:Fallback xmlns="">
      <p:transition spd="med" advTm="20825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F033B-52C7-601B-B316-BE4705AA4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NỘI DUNG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EC89F-1C9D-B6D8-31BB-FC1289296C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11480" indent="-411480">
              <a:lnSpc>
                <a:spcPct val="150000"/>
              </a:lnSpc>
              <a:buFont typeface="+mj-lt"/>
              <a:buAutoNum type="arabicPeriod"/>
            </a:pPr>
            <a:r>
              <a:rPr lang="en-US" b="1"/>
              <a:t>Chèn một phần tử vào đầu danh sách</a:t>
            </a:r>
            <a:endParaRPr lang="en-US" b="1" dirty="0"/>
          </a:p>
          <a:p>
            <a:pPr marL="411480" indent="-411480">
              <a:lnSpc>
                <a:spcPct val="150000"/>
              </a:lnSpc>
              <a:buFont typeface="+mj-lt"/>
              <a:buAutoNum type="arabicPeriod"/>
            </a:pPr>
            <a:r>
              <a:rPr lang="en-US" b="1"/>
              <a:t>Chèn một phần tử vào cuối danh sách</a:t>
            </a:r>
            <a:endParaRPr lang="en-US" b="1" dirty="0"/>
          </a:p>
          <a:p>
            <a:pPr marL="411480" indent="-411480">
              <a:lnSpc>
                <a:spcPct val="150000"/>
              </a:lnSpc>
              <a:buFont typeface="+mj-lt"/>
              <a:buAutoNum type="arabicPeriod"/>
            </a:pPr>
            <a:r>
              <a:rPr lang="en-US" b="1"/>
              <a:t>Chèn một phần tử vào trước một phần tử của danh sách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5960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4DDB13-C82B-EA37-5D8F-FDB03C2A3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>
                <a:cs typeface="Arial" panose="020B0604020202020204" pitchFamily="34" charset="0"/>
              </a:rPr>
              <a:t>MỤC TIÊU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499707"/>
            <a:ext cx="11514528" cy="49091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65760" indent="-36576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sz="2600" dirty="0" err="1">
                <a:solidFill>
                  <a:schemeClr val="accent1"/>
                </a:solidFill>
                <a:cs typeface="Arial"/>
              </a:rPr>
              <a:t>Hiểu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thuật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toán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và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cài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đặt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thành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công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ba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thao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tác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cơ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bản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trên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danh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sách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liên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kết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đơn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: </a:t>
            </a:r>
            <a:r>
              <a:rPr lang="en-US" sz="2600" dirty="0" err="1">
                <a:solidFill>
                  <a:srgbClr val="FF0000"/>
                </a:solidFill>
                <a:cs typeface="Arial"/>
              </a:rPr>
              <a:t>chèn</a:t>
            </a:r>
            <a:r>
              <a:rPr lang="en-US" sz="26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dirty="0" err="1">
                <a:solidFill>
                  <a:srgbClr val="FF0000"/>
                </a:solidFill>
                <a:cs typeface="Arial"/>
              </a:rPr>
              <a:t>một</a:t>
            </a:r>
            <a:r>
              <a:rPr lang="en-US" sz="26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dirty="0" err="1">
                <a:solidFill>
                  <a:srgbClr val="FF0000"/>
                </a:solidFill>
                <a:cs typeface="Arial"/>
              </a:rPr>
              <a:t>phần</a:t>
            </a:r>
            <a:r>
              <a:rPr lang="en-US" sz="26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dirty="0" err="1">
                <a:solidFill>
                  <a:srgbClr val="FF0000"/>
                </a:solidFill>
                <a:cs typeface="Arial"/>
              </a:rPr>
              <a:t>tử</a:t>
            </a:r>
            <a:r>
              <a:rPr lang="en-US" sz="26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dirty="0" err="1">
                <a:solidFill>
                  <a:srgbClr val="FF0000"/>
                </a:solidFill>
                <a:cs typeface="Arial"/>
              </a:rPr>
              <a:t>vào</a:t>
            </a:r>
            <a:r>
              <a:rPr lang="en-US" sz="26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dirty="0" err="1">
                <a:solidFill>
                  <a:srgbClr val="FF0000"/>
                </a:solidFill>
                <a:cs typeface="Arial"/>
              </a:rPr>
              <a:t>đầu</a:t>
            </a:r>
            <a:r>
              <a:rPr lang="en-US" sz="2600" dirty="0">
                <a:solidFill>
                  <a:srgbClr val="FF0000"/>
                </a:solidFill>
                <a:cs typeface="Arial"/>
              </a:rPr>
              <a:t>, </a:t>
            </a:r>
            <a:r>
              <a:rPr lang="en-US" sz="2600" dirty="0" err="1">
                <a:solidFill>
                  <a:srgbClr val="FF0000"/>
                </a:solidFill>
                <a:cs typeface="Arial"/>
              </a:rPr>
              <a:t>cuối</a:t>
            </a:r>
            <a:r>
              <a:rPr lang="en-US" sz="26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dirty="0" err="1">
                <a:solidFill>
                  <a:srgbClr val="FF0000"/>
                </a:solidFill>
                <a:cs typeface="Arial"/>
              </a:rPr>
              <a:t>và</a:t>
            </a:r>
            <a:r>
              <a:rPr lang="en-US" sz="26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dirty="0" err="1">
                <a:solidFill>
                  <a:srgbClr val="FF0000"/>
                </a:solidFill>
                <a:cs typeface="Arial"/>
              </a:rPr>
              <a:t>trước</a:t>
            </a:r>
            <a:r>
              <a:rPr lang="en-US" sz="26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dirty="0" err="1">
                <a:solidFill>
                  <a:srgbClr val="FF0000"/>
                </a:solidFill>
                <a:cs typeface="Arial"/>
              </a:rPr>
              <a:t>một</a:t>
            </a:r>
            <a:r>
              <a:rPr lang="en-US" sz="26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dirty="0" err="1">
                <a:solidFill>
                  <a:srgbClr val="FF0000"/>
                </a:solidFill>
                <a:cs typeface="Arial"/>
              </a:rPr>
              <a:t>phần</a:t>
            </a:r>
            <a:r>
              <a:rPr lang="en-US" sz="26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dirty="0" err="1">
                <a:solidFill>
                  <a:srgbClr val="FF0000"/>
                </a:solidFill>
                <a:cs typeface="Arial"/>
              </a:rPr>
              <a:t>tử</a:t>
            </a:r>
            <a:r>
              <a:rPr lang="en-US" sz="26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trong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danh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sách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liên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kết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cs typeface="Arial"/>
              </a:rPr>
              <a:t>đơn</a:t>
            </a:r>
            <a:r>
              <a:rPr lang="en-US" sz="2600" dirty="0">
                <a:solidFill>
                  <a:schemeClr val="accent1"/>
                </a:solidFill>
                <a:cs typeface="Arial"/>
              </a:rPr>
              <a:t>.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25B4C123-9ED0-4A51-7EAB-BE06DB5836ED}"/>
              </a:ext>
            </a:extLst>
          </p:cNvPr>
          <p:cNvSpPr txBox="1">
            <a:spLocks/>
          </p:cNvSpPr>
          <p:nvPr/>
        </p:nvSpPr>
        <p:spPr>
          <a:xfrm>
            <a:off x="297181" y="1043768"/>
            <a:ext cx="7315673" cy="457200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2600" b="1" i="1" dirty="0">
                <a:solidFill>
                  <a:schemeClr val="accent1"/>
                </a:solidFill>
                <a:cs typeface="Arial" panose="020B0604020202020204" pitchFamily="34" charset="0"/>
              </a:rPr>
              <a:t>Sau bài học này, người học có thể:</a:t>
            </a:r>
          </a:p>
        </p:txBody>
      </p:sp>
    </p:spTree>
    <p:extLst>
      <p:ext uri="{BB962C8B-B14F-4D97-AF65-F5344CB8AC3E}">
        <p14:creationId xmlns:p14="http://schemas.microsoft.com/office/powerpoint/2010/main" val="73200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9EE4EC-DFC8-E2FC-3B2D-0D1B67A9D710}"/>
              </a:ext>
            </a:extLst>
          </p:cNvPr>
          <p:cNvSpPr/>
          <p:nvPr/>
        </p:nvSpPr>
        <p:spPr>
          <a:xfrm>
            <a:off x="-7150" y="1197053"/>
            <a:ext cx="12187575" cy="731521"/>
          </a:xfrm>
          <a:prstGeom prst="rect">
            <a:avLst/>
          </a:prstGeom>
          <a:solidFill>
            <a:srgbClr val="D6E3FF"/>
          </a:solidFill>
          <a:ln w="25400">
            <a:noFill/>
            <a:tailEnd type="arrow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C7EFDAC-E3FC-6B9F-C628-3C197472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24</a:t>
            </a:fld>
            <a:endParaRPr lang="vi-VN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BA6925C-6D1D-FFE0-0876-1E090FF0D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b="1" dirty="0">
                <a:cs typeface="Arial" panose="020B0604020202020204" pitchFamily="34" charset="0"/>
              </a:rPr>
              <a:t>NỘI DUNG TIẾP THEO</a:t>
            </a:r>
            <a:endParaRPr lang="vi-VN" sz="3600" dirty="0"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EC89F-1C9D-B6D8-31BB-FC1289296C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65760" indent="-411480">
              <a:lnSpc>
                <a:spcPct val="150000"/>
              </a:lnSpc>
              <a:buFont typeface="+mj-lt"/>
              <a:buAutoNum type="arabicPeriod"/>
            </a:pPr>
            <a:r>
              <a:rPr lang="en-US" b="1"/>
              <a:t>Chèn một phần tử vào đầu danh sách</a:t>
            </a:r>
          </a:p>
          <a:p>
            <a:pPr marL="365760" indent="-41148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solidFill>
                  <a:schemeClr val="bg1">
                    <a:lumMod val="75000"/>
                  </a:schemeClr>
                </a:solidFill>
              </a:rPr>
              <a:t>Chèn một phần tử vào cuối danh sách</a:t>
            </a:r>
          </a:p>
          <a:p>
            <a:pPr marL="365760" indent="-41148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solidFill>
                  <a:schemeClr val="bg1">
                    <a:lumMod val="75000"/>
                  </a:schemeClr>
                </a:solidFill>
              </a:rPr>
              <a:t>Chèn một phần tử vào trước một phần tử của danh sách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618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E00010F-1642-11C2-5933-378B2EBC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25</a:t>
            </a:fld>
            <a:endParaRPr lang="vi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FFCFB-1514-F29F-B17A-D4058E7D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1</a:t>
            </a:r>
            <a:r>
              <a:rPr lang="en-US" sz="3600"/>
              <a:t>. CHÈN MỘT PHẦN TỬ VÀO ĐẦU DANH SÁCH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7460D3-44CE-57A1-DA37-C41C3DD71AD7}"/>
              </a:ext>
            </a:extLst>
          </p:cNvPr>
          <p:cNvSpPr txBox="1">
            <a:spLocks/>
          </p:cNvSpPr>
          <p:nvPr/>
        </p:nvSpPr>
        <p:spPr>
          <a:xfrm>
            <a:off x="365760" y="904833"/>
            <a:ext cx="10515600" cy="457200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1</a:t>
            </a:r>
            <a:r>
              <a:rPr lang="vi-VN" sz="2600" b="1" dirty="0"/>
              <a:t>.</a:t>
            </a:r>
            <a:r>
              <a:rPr lang="en-US" sz="2600" b="1" dirty="0"/>
              <a:t>1</a:t>
            </a:r>
            <a:r>
              <a:rPr lang="vi-VN" sz="2600" b="1"/>
              <a:t>. </a:t>
            </a:r>
            <a:r>
              <a:rPr lang="en-US" sz="2600" b="1"/>
              <a:t>Ý tưởng</a:t>
            </a:r>
            <a:endParaRPr lang="vi-VN" sz="26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3D157C-6739-96AC-AE5F-8CB394CBF112}"/>
              </a:ext>
            </a:extLst>
          </p:cNvPr>
          <p:cNvSpPr/>
          <p:nvPr/>
        </p:nvSpPr>
        <p:spPr>
          <a:xfrm>
            <a:off x="3861929" y="2647562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580035-C77B-9040-FA24-EAD5A3CE9BE8}"/>
              </a:ext>
            </a:extLst>
          </p:cNvPr>
          <p:cNvSpPr/>
          <p:nvPr/>
        </p:nvSpPr>
        <p:spPr>
          <a:xfrm>
            <a:off x="4437993" y="2647562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882EEE-6A77-CA5E-BAE4-5EFFDDCC0C40}"/>
              </a:ext>
            </a:extLst>
          </p:cNvPr>
          <p:cNvCxnSpPr/>
          <p:nvPr/>
        </p:nvCxnSpPr>
        <p:spPr>
          <a:xfrm>
            <a:off x="4582009" y="2863586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A40F7B9-7D34-3229-A6FA-FC029E66A1DA}"/>
              </a:ext>
            </a:extLst>
          </p:cNvPr>
          <p:cNvSpPr/>
          <p:nvPr/>
        </p:nvSpPr>
        <p:spPr>
          <a:xfrm>
            <a:off x="5158073" y="2647562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513341-3E3A-B306-2B6F-23A7BF4B3D1F}"/>
              </a:ext>
            </a:extLst>
          </p:cNvPr>
          <p:cNvSpPr/>
          <p:nvPr/>
        </p:nvSpPr>
        <p:spPr>
          <a:xfrm>
            <a:off x="5734137" y="2647562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778C90-19B7-7186-5FA2-2DCE33FB5286}"/>
              </a:ext>
            </a:extLst>
          </p:cNvPr>
          <p:cNvCxnSpPr/>
          <p:nvPr/>
        </p:nvCxnSpPr>
        <p:spPr>
          <a:xfrm>
            <a:off x="5878153" y="2863586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02430E3-A53D-D1F0-0925-631A1E65CE5A}"/>
              </a:ext>
            </a:extLst>
          </p:cNvPr>
          <p:cNvSpPr/>
          <p:nvPr/>
        </p:nvSpPr>
        <p:spPr>
          <a:xfrm>
            <a:off x="6454217" y="2647562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C7F26E-0CED-C2C0-C7F8-57D4D370B56A}"/>
              </a:ext>
            </a:extLst>
          </p:cNvPr>
          <p:cNvSpPr/>
          <p:nvPr/>
        </p:nvSpPr>
        <p:spPr>
          <a:xfrm>
            <a:off x="7030281" y="2647562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50F377-4910-15F2-23C5-3C2C865FC1E7}"/>
              </a:ext>
            </a:extLst>
          </p:cNvPr>
          <p:cNvCxnSpPr/>
          <p:nvPr/>
        </p:nvCxnSpPr>
        <p:spPr>
          <a:xfrm>
            <a:off x="7174297" y="2863586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9B9E309-8552-11CF-420B-35B6CA372435}"/>
              </a:ext>
            </a:extLst>
          </p:cNvPr>
          <p:cNvSpPr/>
          <p:nvPr/>
        </p:nvSpPr>
        <p:spPr>
          <a:xfrm>
            <a:off x="8542449" y="2647562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131CE9-2A86-2882-79C4-F8620ED6F551}"/>
              </a:ext>
            </a:extLst>
          </p:cNvPr>
          <p:cNvSpPr/>
          <p:nvPr/>
        </p:nvSpPr>
        <p:spPr>
          <a:xfrm>
            <a:off x="9118513" y="2647562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84C361C-A637-5C56-EAEB-6A5B144151ED}"/>
              </a:ext>
            </a:extLst>
          </p:cNvPr>
          <p:cNvCxnSpPr/>
          <p:nvPr/>
        </p:nvCxnSpPr>
        <p:spPr>
          <a:xfrm>
            <a:off x="9262529" y="2863586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9D422F3-EE91-8823-E83E-7AAEFB2B9180}"/>
              </a:ext>
            </a:extLst>
          </p:cNvPr>
          <p:cNvSpPr/>
          <p:nvPr/>
        </p:nvSpPr>
        <p:spPr>
          <a:xfrm>
            <a:off x="9838593" y="2647562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25739C-6D86-CD98-F393-7E850B19867E}"/>
              </a:ext>
            </a:extLst>
          </p:cNvPr>
          <p:cNvSpPr/>
          <p:nvPr/>
        </p:nvSpPr>
        <p:spPr>
          <a:xfrm>
            <a:off x="10414657" y="2647562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509C1C-E3E2-A26A-3050-01BD2E09A43E}"/>
              </a:ext>
            </a:extLst>
          </p:cNvPr>
          <p:cNvSpPr txBox="1"/>
          <p:nvPr/>
        </p:nvSpPr>
        <p:spPr>
          <a:xfrm>
            <a:off x="7822369" y="2647562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. . 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301B8F-51EB-F01F-DAA9-E3F02928EA0D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3789921" y="1985219"/>
            <a:ext cx="360040" cy="66234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F855816-58B8-993D-BB27-25FE55160051}"/>
              </a:ext>
            </a:extLst>
          </p:cNvPr>
          <p:cNvSpPr txBox="1"/>
          <p:nvPr/>
        </p:nvSpPr>
        <p:spPr>
          <a:xfrm>
            <a:off x="3357873" y="1616939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onsolas" pitchFamily="49" charset="0"/>
                <a:cs typeface="Consolas" pitchFamily="49" charset="0"/>
              </a:rPr>
              <a:t>head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CBBE0AE-AE8F-0C09-0701-05F083BADF94}"/>
              </a:ext>
            </a:extLst>
          </p:cNvPr>
          <p:cNvGrpSpPr/>
          <p:nvPr/>
        </p:nvGrpSpPr>
        <p:grpSpPr>
          <a:xfrm>
            <a:off x="10547787" y="2719570"/>
            <a:ext cx="648072" cy="297407"/>
            <a:chOff x="10741806" y="3084315"/>
            <a:chExt cx="648072" cy="29740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1821540-42CC-735C-36A1-0CB542ADC999}"/>
                </a:ext>
              </a:extLst>
            </p:cNvPr>
            <p:cNvCxnSpPr/>
            <p:nvPr/>
          </p:nvCxnSpPr>
          <p:spPr>
            <a:xfrm>
              <a:off x="10741806" y="3228331"/>
              <a:ext cx="5760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ECB8999-85D4-48DB-6358-200703E9E7D7}"/>
                </a:ext>
              </a:extLst>
            </p:cNvPr>
            <p:cNvCxnSpPr/>
            <p:nvPr/>
          </p:nvCxnSpPr>
          <p:spPr>
            <a:xfrm>
              <a:off x="11317870" y="3084315"/>
              <a:ext cx="0" cy="2974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54B5E09-C9F7-9FC8-36C6-09094620CE56}"/>
                </a:ext>
              </a:extLst>
            </p:cNvPr>
            <p:cNvCxnSpPr/>
            <p:nvPr/>
          </p:nvCxnSpPr>
          <p:spPr>
            <a:xfrm>
              <a:off x="11389878" y="3084315"/>
              <a:ext cx="0" cy="2974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52E80BC-B414-D5CB-6C25-9A0E8C0017D7}"/>
              </a:ext>
            </a:extLst>
          </p:cNvPr>
          <p:cNvGrpSpPr/>
          <p:nvPr/>
        </p:nvGrpSpPr>
        <p:grpSpPr>
          <a:xfrm>
            <a:off x="1315615" y="3349718"/>
            <a:ext cx="864096" cy="432048"/>
            <a:chOff x="1373246" y="2292339"/>
            <a:chExt cx="864096" cy="432048"/>
          </a:xfrm>
          <a:solidFill>
            <a:schemeClr val="tx1">
              <a:lumMod val="10000"/>
              <a:lumOff val="90000"/>
            </a:schemeClr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90D6149-CC56-DB75-BE92-92D6C9933843}"/>
                </a:ext>
              </a:extLst>
            </p:cNvPr>
            <p:cNvSpPr/>
            <p:nvPr/>
          </p:nvSpPr>
          <p:spPr>
            <a:xfrm>
              <a:off x="1373246" y="2292339"/>
              <a:ext cx="576064" cy="432048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>
                  <a:solidFill>
                    <a:schemeClr val="tx1"/>
                  </a:solidFill>
                </a:rPr>
                <a:t>10</a:t>
              </a:r>
              <a:endParaRPr lang="en-GB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2223128-047F-5A9D-A257-A7777A4F5637}"/>
                </a:ext>
              </a:extLst>
            </p:cNvPr>
            <p:cNvSpPr/>
            <p:nvPr/>
          </p:nvSpPr>
          <p:spPr>
            <a:xfrm>
              <a:off x="1949310" y="2292339"/>
              <a:ext cx="288032" cy="432048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C11B8FB-15EF-8684-BE49-C7DB445F6565}"/>
              </a:ext>
            </a:extLst>
          </p:cNvPr>
          <p:cNvSpPr txBox="1"/>
          <p:nvPr/>
        </p:nvSpPr>
        <p:spPr>
          <a:xfrm>
            <a:off x="1229686" y="3837928"/>
            <a:ext cx="1861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Consolas" pitchFamily="49" charset="0"/>
                <a:cs typeface="Consolas" pitchFamily="49" charset="0"/>
              </a:rPr>
              <a:t>Phần tử mới</a:t>
            </a:r>
            <a:endParaRPr lang="en-GB" sz="20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277C74-0CDE-6A66-2DC0-B1D012CBDE0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352102" y="2863586"/>
            <a:ext cx="1509827" cy="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023DD4C-28E1-8CC2-6070-41A977F71C64}"/>
              </a:ext>
            </a:extLst>
          </p:cNvPr>
          <p:cNvSpPr txBox="1"/>
          <p:nvPr/>
        </p:nvSpPr>
        <p:spPr>
          <a:xfrm>
            <a:off x="2211199" y="4425001"/>
            <a:ext cx="8958859" cy="17235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spcAft>
                <a:spcPts val="600"/>
              </a:spcAft>
              <a:buNone/>
            </a:pPr>
            <a:r>
              <a:rPr lang="en-US" sz="2400" b="1"/>
              <a:t>Bước 1</a:t>
            </a:r>
            <a:r>
              <a:rPr lang="en-US" sz="2400"/>
              <a:t>: Tạo phần tử mới</a:t>
            </a:r>
          </a:p>
          <a:p>
            <a:pPr marL="0" indent="0" algn="l">
              <a:spcAft>
                <a:spcPts val="600"/>
              </a:spcAft>
              <a:buNone/>
            </a:pPr>
            <a:r>
              <a:rPr lang="en-US" sz="2400" b="1"/>
              <a:t>Bước 2</a:t>
            </a:r>
            <a:r>
              <a:rPr lang="en-US" sz="2400"/>
              <a:t>: Cập nhật head trỏ về phần tử mới</a:t>
            </a:r>
          </a:p>
          <a:p>
            <a:pPr marL="1262063" indent="-1262063" algn="l">
              <a:buNone/>
            </a:pPr>
            <a:r>
              <a:rPr lang="en-US" sz="2400" b="1"/>
              <a:t>Bước 3</a:t>
            </a:r>
            <a:r>
              <a:rPr lang="en-US" sz="2400"/>
              <a:t>: Cập nhật next của phần tử mới về đầu danh sách cũ, để biến phần tử mới thành phần tử đầu danh sách </a:t>
            </a:r>
            <a:endParaRPr lang="en-US" sz="2400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9D39354-7FCA-14CD-F797-1DF6105EE017}"/>
              </a:ext>
            </a:extLst>
          </p:cNvPr>
          <p:cNvGrpSpPr/>
          <p:nvPr/>
        </p:nvGrpSpPr>
        <p:grpSpPr>
          <a:xfrm>
            <a:off x="2178541" y="3433571"/>
            <a:ext cx="648072" cy="297407"/>
            <a:chOff x="10741806" y="3084315"/>
            <a:chExt cx="648072" cy="297407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DD70DCF-9DB4-001D-8C9F-A2CB87ED8FDA}"/>
                </a:ext>
              </a:extLst>
            </p:cNvPr>
            <p:cNvCxnSpPr/>
            <p:nvPr/>
          </p:nvCxnSpPr>
          <p:spPr>
            <a:xfrm>
              <a:off x="10741806" y="3228331"/>
              <a:ext cx="576064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5F167A5-117E-20AF-057A-687796944067}"/>
                </a:ext>
              </a:extLst>
            </p:cNvPr>
            <p:cNvCxnSpPr/>
            <p:nvPr/>
          </p:nvCxnSpPr>
          <p:spPr>
            <a:xfrm>
              <a:off x="11317870" y="3084315"/>
              <a:ext cx="0" cy="297407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58BF8D6-58B0-FC98-6CAA-94ECE39CBD58}"/>
                </a:ext>
              </a:extLst>
            </p:cNvPr>
            <p:cNvCxnSpPr/>
            <p:nvPr/>
          </p:nvCxnSpPr>
          <p:spPr>
            <a:xfrm>
              <a:off x="11389878" y="3084315"/>
              <a:ext cx="0" cy="297407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062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0.01185 -0.1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" y="-5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0.02593 L -0.03125 -0.0886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-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469 -0.01296 L -0.20378 0.0025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61" y="76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44444E-6 L -0.19297 0.0034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8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FFCFB-1514-F29F-B17A-D4058E7D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1</a:t>
            </a:r>
            <a:r>
              <a:rPr lang="en-US" sz="3600"/>
              <a:t>. CHÈN MỘT PHẦN TỬ VÀO ĐẦU DANH SÁCH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7460D3-44CE-57A1-DA37-C41C3DD71AD7}"/>
              </a:ext>
            </a:extLst>
          </p:cNvPr>
          <p:cNvSpPr txBox="1">
            <a:spLocks/>
          </p:cNvSpPr>
          <p:nvPr/>
        </p:nvSpPr>
        <p:spPr>
          <a:xfrm>
            <a:off x="365760" y="904833"/>
            <a:ext cx="10515600" cy="457200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1</a:t>
            </a:r>
            <a:r>
              <a:rPr lang="vi-VN" sz="2600" b="1" dirty="0"/>
              <a:t>.</a:t>
            </a:r>
            <a:r>
              <a:rPr lang="en-US" sz="2600" b="1" dirty="0"/>
              <a:t>2</a:t>
            </a:r>
            <a:r>
              <a:rPr lang="vi-VN" sz="2600" b="1" dirty="0"/>
              <a:t>. </a:t>
            </a:r>
            <a:r>
              <a:rPr lang="en-US" sz="2600" b="1" dirty="0" err="1"/>
              <a:t>Cài</a:t>
            </a:r>
            <a:r>
              <a:rPr lang="en-US" sz="2600" b="1" dirty="0"/>
              <a:t> </a:t>
            </a:r>
            <a:r>
              <a:rPr lang="en-US" sz="2600" b="1" dirty="0" err="1"/>
              <a:t>đặt</a:t>
            </a:r>
            <a:endParaRPr lang="vi-VN" sz="2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97068-DB2B-9E78-3842-C2F858BF3F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0" t="23377"/>
          <a:stretch/>
        </p:blipFill>
        <p:spPr>
          <a:xfrm>
            <a:off x="731906" y="2802981"/>
            <a:ext cx="5448975" cy="2249706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47B7706-00B1-8F1F-B05B-DDF286F49FD2}"/>
              </a:ext>
            </a:extLst>
          </p:cNvPr>
          <p:cNvSpPr/>
          <p:nvPr/>
        </p:nvSpPr>
        <p:spPr>
          <a:xfrm>
            <a:off x="6984275" y="1885170"/>
            <a:ext cx="4199488" cy="706055"/>
          </a:xfrm>
          <a:prstGeom prst="wedgeRectCallout">
            <a:avLst>
              <a:gd name="adj1" fmla="val -49362"/>
              <a:gd name="adj2" fmla="val 26434"/>
            </a:avLst>
          </a:prstGeom>
          <a:solidFill>
            <a:schemeClr val="bg1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/>
              <a:t>Tạo phần tử mới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345AF3FE-124B-0F56-AD31-0DA40A844AEC}"/>
              </a:ext>
            </a:extLst>
          </p:cNvPr>
          <p:cNvSpPr/>
          <p:nvPr/>
        </p:nvSpPr>
        <p:spPr>
          <a:xfrm>
            <a:off x="6984274" y="2802981"/>
            <a:ext cx="4199488" cy="760751"/>
          </a:xfrm>
          <a:prstGeom prst="wedgeRectCallout">
            <a:avLst>
              <a:gd name="adj1" fmla="val -36392"/>
              <a:gd name="adj2" fmla="val 23156"/>
            </a:avLst>
          </a:prstGeom>
          <a:solidFill>
            <a:schemeClr val="bg1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/>
            <a:r>
              <a:rPr lang="en-US" sz="2200" dirty="0" err="1"/>
              <a:t>Nếu</a:t>
            </a:r>
            <a:r>
              <a:rPr lang="en-US" sz="2200" dirty="0"/>
              <a:t> </a:t>
            </a:r>
            <a:r>
              <a:rPr lang="en-US" sz="2200" dirty="0" err="1"/>
              <a:t>danh</a:t>
            </a:r>
            <a:r>
              <a:rPr lang="en-US" sz="2200" dirty="0"/>
              <a:t> </a:t>
            </a:r>
            <a:r>
              <a:rPr lang="en-US" sz="2200" dirty="0" err="1"/>
              <a:t>sách</a:t>
            </a:r>
            <a:r>
              <a:rPr lang="en-US" sz="2200" dirty="0"/>
              <a:t> </a:t>
            </a:r>
            <a:r>
              <a:rPr lang="en-US" sz="2200" dirty="0" err="1"/>
              <a:t>hiện</a:t>
            </a:r>
            <a:r>
              <a:rPr lang="en-US" sz="2200" dirty="0"/>
              <a:t> </a:t>
            </a:r>
            <a:r>
              <a:rPr lang="en-US" sz="2200" dirty="0" err="1"/>
              <a:t>tại</a:t>
            </a:r>
            <a:r>
              <a:rPr lang="en-US" sz="2200" dirty="0"/>
              <a:t> </a:t>
            </a:r>
            <a:r>
              <a:rPr lang="en-US" sz="2200" dirty="0" err="1"/>
              <a:t>rỗng</a:t>
            </a:r>
            <a:r>
              <a:rPr lang="en-US" sz="2200" dirty="0"/>
              <a:t>, </a:t>
            </a:r>
            <a:r>
              <a:rPr lang="en-US" sz="2200" dirty="0" err="1"/>
              <a:t>trả</a:t>
            </a:r>
            <a:r>
              <a:rPr lang="en-US" sz="2200" dirty="0"/>
              <a:t> </a:t>
            </a:r>
            <a:r>
              <a:rPr lang="en-US" sz="2200" dirty="0" err="1"/>
              <a:t>về</a:t>
            </a:r>
            <a:r>
              <a:rPr lang="en-US" sz="2200" dirty="0"/>
              <a:t> </a:t>
            </a:r>
            <a:r>
              <a:rPr lang="en-US" sz="2200" dirty="0" err="1"/>
              <a:t>phần</a:t>
            </a:r>
            <a:r>
              <a:rPr lang="en-US" sz="2200" dirty="0"/>
              <a:t> </a:t>
            </a:r>
            <a:r>
              <a:rPr lang="en-US" sz="2200" dirty="0" err="1"/>
              <a:t>tử</a:t>
            </a:r>
            <a:r>
              <a:rPr lang="en-US" sz="2200" dirty="0"/>
              <a:t> </a:t>
            </a:r>
            <a:r>
              <a:rPr lang="en-US" sz="2200" dirty="0" err="1"/>
              <a:t>mới</a:t>
            </a:r>
            <a:endParaRPr lang="en-US" sz="22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3771E9CD-8F04-BE57-25B1-6BC89FCB08DB}"/>
              </a:ext>
            </a:extLst>
          </p:cNvPr>
          <p:cNvSpPr/>
          <p:nvPr/>
        </p:nvSpPr>
        <p:spPr>
          <a:xfrm>
            <a:off x="6984274" y="3777942"/>
            <a:ext cx="4199488" cy="2326500"/>
          </a:xfrm>
          <a:prstGeom prst="wedgeRectCallout">
            <a:avLst>
              <a:gd name="adj1" fmla="val -49081"/>
              <a:gd name="adj2" fmla="val -22170"/>
            </a:avLst>
          </a:prstGeom>
          <a:solidFill>
            <a:schemeClr val="bg1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457200" indent="-457200" algn="just">
              <a:buNone/>
            </a:pPr>
            <a:r>
              <a:rPr lang="en-US" sz="2200" dirty="0"/>
              <a:t>(1) </a:t>
            </a:r>
            <a:r>
              <a:rPr lang="en-US" sz="2200" dirty="0" err="1"/>
              <a:t>Cập</a:t>
            </a:r>
            <a:r>
              <a:rPr lang="en-US" sz="2200" dirty="0"/>
              <a:t> </a:t>
            </a:r>
            <a:r>
              <a:rPr lang="en-US" sz="2200" dirty="0" err="1"/>
              <a:t>nhât</a:t>
            </a:r>
            <a:r>
              <a:rPr lang="en-US" sz="2200" dirty="0"/>
              <a:t> head </a:t>
            </a:r>
            <a:r>
              <a:rPr lang="en-US" sz="2200" dirty="0" err="1"/>
              <a:t>trỏ</a:t>
            </a:r>
            <a:r>
              <a:rPr lang="en-US" sz="2200" dirty="0"/>
              <a:t> </a:t>
            </a:r>
            <a:r>
              <a:rPr lang="en-US" sz="2200" dirty="0" err="1"/>
              <a:t>về</a:t>
            </a:r>
            <a:r>
              <a:rPr lang="en-US" sz="2200" dirty="0"/>
              <a:t> </a:t>
            </a:r>
            <a:r>
              <a:rPr lang="en-US" sz="2200" dirty="0" err="1"/>
              <a:t>phần</a:t>
            </a:r>
            <a:r>
              <a:rPr lang="en-US" sz="2200" dirty="0"/>
              <a:t> </a:t>
            </a:r>
            <a:r>
              <a:rPr lang="en-US" sz="2200" dirty="0" err="1"/>
              <a:t>tử</a:t>
            </a:r>
            <a:r>
              <a:rPr lang="en-US" sz="2200" dirty="0"/>
              <a:t> </a:t>
            </a:r>
            <a:r>
              <a:rPr lang="en-US" sz="2200" dirty="0" err="1"/>
              <a:t>mới</a:t>
            </a:r>
            <a:endParaRPr lang="en-US" sz="2200" dirty="0"/>
          </a:p>
          <a:p>
            <a:pPr marL="457200" indent="-457200" algn="just">
              <a:buNone/>
            </a:pPr>
            <a:r>
              <a:rPr lang="en-US" sz="2200" dirty="0"/>
              <a:t>(2) </a:t>
            </a:r>
            <a:r>
              <a:rPr lang="en-US" sz="2200" dirty="0" err="1"/>
              <a:t>Cập</a:t>
            </a:r>
            <a:r>
              <a:rPr lang="en-US" sz="2200" dirty="0"/>
              <a:t> </a:t>
            </a:r>
            <a:r>
              <a:rPr lang="en-US" sz="2200" dirty="0" err="1"/>
              <a:t>nhật</a:t>
            </a:r>
            <a:r>
              <a:rPr lang="en-US" sz="2200" dirty="0"/>
              <a:t> next </a:t>
            </a:r>
            <a:r>
              <a:rPr lang="en-US" sz="2200" dirty="0" err="1"/>
              <a:t>của</a:t>
            </a:r>
            <a:r>
              <a:rPr lang="en-US" sz="2200" dirty="0"/>
              <a:t> </a:t>
            </a:r>
            <a:r>
              <a:rPr lang="en-US" sz="2200" dirty="0" err="1"/>
              <a:t>phần</a:t>
            </a:r>
            <a:r>
              <a:rPr lang="en-US" sz="2200" dirty="0"/>
              <a:t> </a:t>
            </a:r>
            <a:r>
              <a:rPr lang="en-US" sz="2200" dirty="0" err="1"/>
              <a:t>tử</a:t>
            </a:r>
            <a:r>
              <a:rPr lang="en-US" sz="2200" dirty="0"/>
              <a:t> </a:t>
            </a:r>
            <a:r>
              <a:rPr lang="en-US" sz="2200" dirty="0" err="1"/>
              <a:t>mới</a:t>
            </a:r>
            <a:r>
              <a:rPr lang="en-US" sz="2200" dirty="0"/>
              <a:t> </a:t>
            </a:r>
            <a:r>
              <a:rPr lang="en-US" sz="2200" dirty="0" err="1"/>
              <a:t>về</a:t>
            </a:r>
            <a:r>
              <a:rPr lang="en-US" sz="2200" dirty="0"/>
              <a:t> </a:t>
            </a:r>
            <a:r>
              <a:rPr lang="en-US" sz="2200" dirty="0" err="1"/>
              <a:t>đầu</a:t>
            </a:r>
            <a:r>
              <a:rPr lang="en-US" sz="2200" dirty="0"/>
              <a:t> </a:t>
            </a:r>
            <a:r>
              <a:rPr lang="en-US" sz="2200" dirty="0" err="1"/>
              <a:t>danh</a:t>
            </a:r>
            <a:r>
              <a:rPr lang="en-US" sz="2200" dirty="0"/>
              <a:t> </a:t>
            </a:r>
            <a:r>
              <a:rPr lang="en-US" sz="2200" dirty="0" err="1"/>
              <a:t>sách</a:t>
            </a:r>
            <a:r>
              <a:rPr lang="en-US" sz="2200" dirty="0"/>
              <a:t> </a:t>
            </a:r>
            <a:r>
              <a:rPr lang="en-US" sz="2200" dirty="0" err="1"/>
              <a:t>cũ</a:t>
            </a:r>
            <a:r>
              <a:rPr lang="en-US" sz="2200" dirty="0"/>
              <a:t>, </a:t>
            </a:r>
            <a:r>
              <a:rPr lang="en-US" sz="2200" dirty="0" err="1"/>
              <a:t>để</a:t>
            </a:r>
            <a:r>
              <a:rPr lang="en-US" sz="2200" dirty="0"/>
              <a:t> </a:t>
            </a:r>
            <a:r>
              <a:rPr lang="en-US" sz="2200" dirty="0" err="1"/>
              <a:t>biến</a:t>
            </a:r>
            <a:r>
              <a:rPr lang="en-US" sz="2200" dirty="0"/>
              <a:t> </a:t>
            </a:r>
            <a:r>
              <a:rPr lang="en-US" sz="2200" dirty="0" err="1"/>
              <a:t>phần</a:t>
            </a:r>
            <a:r>
              <a:rPr lang="en-US" sz="2200" dirty="0"/>
              <a:t> </a:t>
            </a:r>
            <a:r>
              <a:rPr lang="en-US" sz="2200" dirty="0" err="1"/>
              <a:t>tử</a:t>
            </a:r>
            <a:r>
              <a:rPr lang="en-US" sz="2200" dirty="0"/>
              <a:t> </a:t>
            </a:r>
            <a:r>
              <a:rPr lang="en-US" sz="2200" dirty="0" err="1"/>
              <a:t>mới</a:t>
            </a:r>
            <a:r>
              <a:rPr lang="en-US" sz="2200" dirty="0"/>
              <a:t> </a:t>
            </a:r>
            <a:r>
              <a:rPr lang="en-US" sz="2200" dirty="0" err="1"/>
              <a:t>thành</a:t>
            </a:r>
            <a:r>
              <a:rPr lang="en-US" sz="2200" dirty="0"/>
              <a:t> </a:t>
            </a:r>
            <a:r>
              <a:rPr lang="en-US" sz="2200" dirty="0" err="1"/>
              <a:t>phần</a:t>
            </a:r>
            <a:r>
              <a:rPr lang="en-US" sz="2200" dirty="0"/>
              <a:t> </a:t>
            </a:r>
            <a:r>
              <a:rPr lang="en-US" sz="2200" dirty="0" err="1"/>
              <a:t>tử</a:t>
            </a:r>
            <a:r>
              <a:rPr lang="en-US" sz="2200" dirty="0"/>
              <a:t> </a:t>
            </a:r>
            <a:r>
              <a:rPr lang="en-US" sz="2200" dirty="0" err="1"/>
              <a:t>đầu</a:t>
            </a:r>
            <a:r>
              <a:rPr lang="en-US" sz="2200" dirty="0"/>
              <a:t> </a:t>
            </a:r>
            <a:r>
              <a:rPr lang="en-US" sz="2200" dirty="0" err="1"/>
              <a:t>danh</a:t>
            </a:r>
            <a:r>
              <a:rPr lang="en-US" sz="2200" dirty="0"/>
              <a:t> </a:t>
            </a:r>
            <a:r>
              <a:rPr lang="en-US" sz="2200" dirty="0" err="1"/>
              <a:t>sách</a:t>
            </a:r>
            <a:r>
              <a:rPr lang="en-US" sz="22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BF6E28-D3DF-4A7C-83CC-75D60224224F}"/>
              </a:ext>
            </a:extLst>
          </p:cNvPr>
          <p:cNvSpPr/>
          <p:nvPr/>
        </p:nvSpPr>
        <p:spPr>
          <a:xfrm>
            <a:off x="1487346" y="3429000"/>
            <a:ext cx="3831220" cy="957719"/>
          </a:xfrm>
          <a:prstGeom prst="rect">
            <a:avLst/>
          </a:prstGeom>
          <a:noFill/>
          <a:ln w="25400">
            <a:solidFill>
              <a:srgbClr val="00B05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C8BBF5-7AA4-FFB1-67D6-D1A7E1B231A0}"/>
              </a:ext>
            </a:extLst>
          </p:cNvPr>
          <p:cNvCxnSpPr>
            <a:cxnSpLocks/>
          </p:cNvCxnSpPr>
          <p:nvPr/>
        </p:nvCxnSpPr>
        <p:spPr>
          <a:xfrm flipH="1">
            <a:off x="5996918" y="3007260"/>
            <a:ext cx="98735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9EDE7-09E7-1762-8233-A8437066E23A}"/>
              </a:ext>
            </a:extLst>
          </p:cNvPr>
          <p:cNvCxnSpPr>
            <a:cxnSpLocks/>
          </p:cNvCxnSpPr>
          <p:nvPr/>
        </p:nvCxnSpPr>
        <p:spPr>
          <a:xfrm flipH="1">
            <a:off x="5318566" y="4193154"/>
            <a:ext cx="166570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Hình ảnh 27">
            <a:extLst>
              <a:ext uri="{FF2B5EF4-FFF2-40B4-BE49-F238E27FC236}">
                <a16:creationId xmlns:a16="http://schemas.microsoft.com/office/drawing/2014/main" id="{13BB17AC-8FCF-D027-79BE-327C8A37D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06" y="2008374"/>
            <a:ext cx="5544324" cy="676369"/>
          </a:xfrm>
          <a:prstGeom prst="rect">
            <a:avLst/>
          </a:prstGeom>
        </p:spPr>
      </p:pic>
      <p:cxnSp>
        <p:nvCxnSpPr>
          <p:cNvPr id="29" name="Straight Arrow Connector 4">
            <a:extLst>
              <a:ext uri="{FF2B5EF4-FFF2-40B4-BE49-F238E27FC236}">
                <a16:creationId xmlns:a16="http://schemas.microsoft.com/office/drawing/2014/main" id="{09BB0F38-6D28-32E3-1DD3-7DD7FAF9FACF}"/>
              </a:ext>
            </a:extLst>
          </p:cNvPr>
          <p:cNvCxnSpPr>
            <a:cxnSpLocks/>
          </p:cNvCxnSpPr>
          <p:nvPr/>
        </p:nvCxnSpPr>
        <p:spPr>
          <a:xfrm flipH="1">
            <a:off x="5996918" y="2483385"/>
            <a:ext cx="98735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155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9EE4EC-DFC8-E2FC-3B2D-0D1B67A9D710}"/>
              </a:ext>
            </a:extLst>
          </p:cNvPr>
          <p:cNvSpPr/>
          <p:nvPr/>
        </p:nvSpPr>
        <p:spPr>
          <a:xfrm>
            <a:off x="1129" y="1920057"/>
            <a:ext cx="12187575" cy="731521"/>
          </a:xfrm>
          <a:prstGeom prst="rect">
            <a:avLst/>
          </a:prstGeom>
          <a:solidFill>
            <a:srgbClr val="D6E3FF"/>
          </a:solidFill>
          <a:ln w="25400">
            <a:noFill/>
            <a:tailEnd type="arrow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C7EFDAC-E3FC-6B9F-C628-3C197472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27</a:t>
            </a:fld>
            <a:endParaRPr lang="vi-VN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BA6925C-6D1D-FFE0-0876-1E090FF0D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b="1" dirty="0">
                <a:cs typeface="Arial" panose="020B0604020202020204" pitchFamily="34" charset="0"/>
              </a:rPr>
              <a:t>NỘI DUNG TIẾP THEO</a:t>
            </a:r>
            <a:endParaRPr lang="vi-VN" sz="3600" dirty="0"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EC89F-1C9D-B6D8-31BB-FC1289296C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65760" indent="-41148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solidFill>
                  <a:schemeClr val="bg1">
                    <a:lumMod val="75000"/>
                  </a:schemeClr>
                </a:solidFill>
              </a:rPr>
              <a:t>Chèn một phần tử vào đầu danh sách</a:t>
            </a:r>
          </a:p>
          <a:p>
            <a:pPr marL="365760" indent="-411480">
              <a:lnSpc>
                <a:spcPct val="150000"/>
              </a:lnSpc>
              <a:buFont typeface="+mj-lt"/>
              <a:buAutoNum type="arabicPeriod"/>
            </a:pPr>
            <a:r>
              <a:rPr lang="en-US" b="1"/>
              <a:t>Chèn một phần tử vào cuối danh sách</a:t>
            </a:r>
          </a:p>
          <a:p>
            <a:pPr marL="365760" indent="-41148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solidFill>
                  <a:schemeClr val="bg1">
                    <a:lumMod val="75000"/>
                  </a:schemeClr>
                </a:solidFill>
              </a:rPr>
              <a:t>Chèn một phần tử vào trước một phần tử của danh sách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056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E00010F-1642-11C2-5933-378B2EBC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28</a:t>
            </a:fld>
            <a:endParaRPr lang="vi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FFCFB-1514-F29F-B17A-D4058E7D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2</a:t>
            </a:r>
            <a:r>
              <a:rPr lang="en-US" sz="3600"/>
              <a:t>. CHÈN MỘT PHẦN TỬ VÀO ĐẦU DANH SÁCH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7460D3-44CE-57A1-DA37-C41C3DD71AD7}"/>
              </a:ext>
            </a:extLst>
          </p:cNvPr>
          <p:cNvSpPr txBox="1">
            <a:spLocks/>
          </p:cNvSpPr>
          <p:nvPr/>
        </p:nvSpPr>
        <p:spPr>
          <a:xfrm>
            <a:off x="365760" y="904833"/>
            <a:ext cx="10515600" cy="457200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2</a:t>
            </a:r>
            <a:r>
              <a:rPr lang="vi-VN" sz="2600" b="1"/>
              <a:t>.</a:t>
            </a:r>
            <a:r>
              <a:rPr lang="en-US" sz="2600" b="1" dirty="0"/>
              <a:t>1</a:t>
            </a:r>
            <a:r>
              <a:rPr lang="vi-VN" sz="2600" b="1"/>
              <a:t>. </a:t>
            </a:r>
            <a:r>
              <a:rPr lang="en-US" sz="2600" b="1"/>
              <a:t>Ý tưởng</a:t>
            </a:r>
            <a:endParaRPr lang="vi-VN" sz="26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3D157C-6739-96AC-AE5F-8CB394CBF112}"/>
              </a:ext>
            </a:extLst>
          </p:cNvPr>
          <p:cNvSpPr/>
          <p:nvPr/>
        </p:nvSpPr>
        <p:spPr>
          <a:xfrm>
            <a:off x="1547529" y="2891781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580035-C77B-9040-FA24-EAD5A3CE9BE8}"/>
              </a:ext>
            </a:extLst>
          </p:cNvPr>
          <p:cNvSpPr/>
          <p:nvPr/>
        </p:nvSpPr>
        <p:spPr>
          <a:xfrm>
            <a:off x="2123593" y="2891781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882EEE-6A77-CA5E-BAE4-5EFFDDCC0C40}"/>
              </a:ext>
            </a:extLst>
          </p:cNvPr>
          <p:cNvCxnSpPr/>
          <p:nvPr/>
        </p:nvCxnSpPr>
        <p:spPr>
          <a:xfrm>
            <a:off x="2267609" y="3107805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A40F7B9-7D34-3229-A6FA-FC029E66A1DA}"/>
              </a:ext>
            </a:extLst>
          </p:cNvPr>
          <p:cNvSpPr/>
          <p:nvPr/>
        </p:nvSpPr>
        <p:spPr>
          <a:xfrm>
            <a:off x="2843673" y="2891781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513341-3E3A-B306-2B6F-23A7BF4B3D1F}"/>
              </a:ext>
            </a:extLst>
          </p:cNvPr>
          <p:cNvSpPr/>
          <p:nvPr/>
        </p:nvSpPr>
        <p:spPr>
          <a:xfrm>
            <a:off x="3419737" y="2891781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778C90-19B7-7186-5FA2-2DCE33FB5286}"/>
              </a:ext>
            </a:extLst>
          </p:cNvPr>
          <p:cNvCxnSpPr/>
          <p:nvPr/>
        </p:nvCxnSpPr>
        <p:spPr>
          <a:xfrm>
            <a:off x="3563753" y="3107805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02430E3-A53D-D1F0-0925-631A1E65CE5A}"/>
              </a:ext>
            </a:extLst>
          </p:cNvPr>
          <p:cNvSpPr/>
          <p:nvPr/>
        </p:nvSpPr>
        <p:spPr>
          <a:xfrm>
            <a:off x="4139817" y="2891781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C7F26E-0CED-C2C0-C7F8-57D4D370B56A}"/>
              </a:ext>
            </a:extLst>
          </p:cNvPr>
          <p:cNvSpPr/>
          <p:nvPr/>
        </p:nvSpPr>
        <p:spPr>
          <a:xfrm>
            <a:off x="4715881" y="2891781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50F377-4910-15F2-23C5-3C2C865FC1E7}"/>
              </a:ext>
            </a:extLst>
          </p:cNvPr>
          <p:cNvCxnSpPr/>
          <p:nvPr/>
        </p:nvCxnSpPr>
        <p:spPr>
          <a:xfrm>
            <a:off x="4859897" y="3107805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9B9E309-8552-11CF-420B-35B6CA372435}"/>
              </a:ext>
            </a:extLst>
          </p:cNvPr>
          <p:cNvSpPr/>
          <p:nvPr/>
        </p:nvSpPr>
        <p:spPr>
          <a:xfrm>
            <a:off x="6228049" y="2891781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131CE9-2A86-2882-79C4-F8620ED6F551}"/>
              </a:ext>
            </a:extLst>
          </p:cNvPr>
          <p:cNvSpPr/>
          <p:nvPr/>
        </p:nvSpPr>
        <p:spPr>
          <a:xfrm>
            <a:off x="6804113" y="2891781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84C361C-A637-5C56-EAEB-6A5B144151ED}"/>
              </a:ext>
            </a:extLst>
          </p:cNvPr>
          <p:cNvCxnSpPr/>
          <p:nvPr/>
        </p:nvCxnSpPr>
        <p:spPr>
          <a:xfrm>
            <a:off x="6948129" y="3107805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9D422F3-EE91-8823-E83E-7AAEFB2B9180}"/>
              </a:ext>
            </a:extLst>
          </p:cNvPr>
          <p:cNvSpPr/>
          <p:nvPr/>
        </p:nvSpPr>
        <p:spPr>
          <a:xfrm>
            <a:off x="7524193" y="2891781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25739C-6D86-CD98-F393-7E850B19867E}"/>
              </a:ext>
            </a:extLst>
          </p:cNvPr>
          <p:cNvSpPr/>
          <p:nvPr/>
        </p:nvSpPr>
        <p:spPr>
          <a:xfrm>
            <a:off x="8100257" y="2891781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509C1C-E3E2-A26A-3050-01BD2E09A43E}"/>
              </a:ext>
            </a:extLst>
          </p:cNvPr>
          <p:cNvSpPr txBox="1"/>
          <p:nvPr/>
        </p:nvSpPr>
        <p:spPr>
          <a:xfrm>
            <a:off x="5507969" y="2891781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. . 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301B8F-51EB-F01F-DAA9-E3F02928EA0D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475521" y="2229438"/>
            <a:ext cx="360040" cy="66234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F855816-58B8-993D-BB27-25FE55160051}"/>
              </a:ext>
            </a:extLst>
          </p:cNvPr>
          <p:cNvSpPr txBox="1"/>
          <p:nvPr/>
        </p:nvSpPr>
        <p:spPr>
          <a:xfrm>
            <a:off x="1043473" y="1861158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onsolas" pitchFamily="49" charset="0"/>
                <a:cs typeface="Consolas" pitchFamily="49" charset="0"/>
              </a:rPr>
              <a:t>head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2D80C0-CA26-B838-9949-AE8CAE1E027A}"/>
              </a:ext>
            </a:extLst>
          </p:cNvPr>
          <p:cNvGrpSpPr/>
          <p:nvPr/>
        </p:nvGrpSpPr>
        <p:grpSpPr>
          <a:xfrm>
            <a:off x="8244273" y="2963789"/>
            <a:ext cx="648072" cy="297407"/>
            <a:chOff x="8592620" y="2963789"/>
            <a:chExt cx="648072" cy="29740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1821540-42CC-735C-36A1-0CB542ADC999}"/>
                </a:ext>
              </a:extLst>
            </p:cNvPr>
            <p:cNvCxnSpPr/>
            <p:nvPr/>
          </p:nvCxnSpPr>
          <p:spPr>
            <a:xfrm>
              <a:off x="8592620" y="3107805"/>
              <a:ext cx="5760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ECB8999-85D4-48DB-6358-200703E9E7D7}"/>
                </a:ext>
              </a:extLst>
            </p:cNvPr>
            <p:cNvCxnSpPr/>
            <p:nvPr/>
          </p:nvCxnSpPr>
          <p:spPr>
            <a:xfrm>
              <a:off x="9168684" y="2963789"/>
              <a:ext cx="0" cy="2974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54B5E09-C9F7-9FC8-36C6-09094620CE56}"/>
                </a:ext>
              </a:extLst>
            </p:cNvPr>
            <p:cNvCxnSpPr/>
            <p:nvPr/>
          </p:nvCxnSpPr>
          <p:spPr>
            <a:xfrm>
              <a:off x="9240692" y="2963789"/>
              <a:ext cx="0" cy="2974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8023DD4C-28E1-8CC2-6070-41A977F71C64}"/>
              </a:ext>
            </a:extLst>
          </p:cNvPr>
          <p:cNvSpPr txBox="1"/>
          <p:nvPr/>
        </p:nvSpPr>
        <p:spPr>
          <a:xfrm>
            <a:off x="1402707" y="4320121"/>
            <a:ext cx="9588813" cy="135421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spcAft>
                <a:spcPts val="600"/>
              </a:spcAft>
              <a:buNone/>
            </a:pPr>
            <a:r>
              <a:rPr lang="en-US" sz="2400" b="1"/>
              <a:t>Bước 1</a:t>
            </a:r>
            <a:r>
              <a:rPr lang="en-US" sz="2400"/>
              <a:t>: Tạo phần tử mới</a:t>
            </a:r>
          </a:p>
          <a:p>
            <a:pPr marL="0" indent="0" algn="l">
              <a:spcAft>
                <a:spcPts val="600"/>
              </a:spcAft>
              <a:buNone/>
            </a:pPr>
            <a:r>
              <a:rPr lang="en-US" sz="2400" b="1"/>
              <a:t>Bước 2</a:t>
            </a:r>
            <a:r>
              <a:rPr lang="en-US" sz="2400"/>
              <a:t>: Tìm phần tử cuối cùng của danh danh sách</a:t>
            </a:r>
          </a:p>
          <a:p>
            <a:pPr marL="0" indent="0" algn="l">
              <a:buNone/>
            </a:pPr>
            <a:r>
              <a:rPr lang="en-US" sz="2400" b="1"/>
              <a:t>Bước 3</a:t>
            </a:r>
            <a:r>
              <a:rPr lang="en-US" sz="2400"/>
              <a:t>: Cập nhật next của phần tử cuối cùng trỏ tới phần tử mới </a:t>
            </a:r>
            <a:endParaRPr lang="en-US" sz="2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58046D-D923-455B-3898-B8E531C9E551}"/>
              </a:ext>
            </a:extLst>
          </p:cNvPr>
          <p:cNvCxnSpPr>
            <a:cxnSpLocks/>
          </p:cNvCxnSpPr>
          <p:nvPr/>
        </p:nvCxnSpPr>
        <p:spPr>
          <a:xfrm>
            <a:off x="8388289" y="3107805"/>
            <a:ext cx="1653803" cy="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6DA0E88-6A29-2F9D-4BBE-B6FD4A0D8BCE}"/>
              </a:ext>
            </a:extLst>
          </p:cNvPr>
          <p:cNvGrpSpPr/>
          <p:nvPr/>
        </p:nvGrpSpPr>
        <p:grpSpPr>
          <a:xfrm>
            <a:off x="9315846" y="3625878"/>
            <a:ext cx="1861154" cy="898463"/>
            <a:chOff x="9315846" y="3625878"/>
            <a:chExt cx="1861154" cy="89846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C11B8FB-15EF-8684-BE49-C7DB445F6565}"/>
                </a:ext>
              </a:extLst>
            </p:cNvPr>
            <p:cNvSpPr txBox="1"/>
            <p:nvPr/>
          </p:nvSpPr>
          <p:spPr>
            <a:xfrm>
              <a:off x="9315846" y="4124231"/>
              <a:ext cx="18611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>
                  <a:latin typeface="Consolas" pitchFamily="49" charset="0"/>
                  <a:cs typeface="Consolas" pitchFamily="49" charset="0"/>
                </a:rPr>
                <a:t>Phần tử mới</a:t>
              </a:r>
              <a:endParaRPr lang="en-GB" sz="2000" dirty="0"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9448EF1-6DC0-01C1-9993-1068A97BE2AF}"/>
                </a:ext>
              </a:extLst>
            </p:cNvPr>
            <p:cNvGrpSpPr/>
            <p:nvPr/>
          </p:nvGrpSpPr>
          <p:grpSpPr>
            <a:xfrm>
              <a:off x="9526343" y="3625878"/>
              <a:ext cx="1512168" cy="432048"/>
              <a:chOff x="9526343" y="3625878"/>
              <a:chExt cx="1512168" cy="43204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52E80BC-B414-D5CB-6C25-9A0E8C0017D7}"/>
                  </a:ext>
                </a:extLst>
              </p:cNvPr>
              <p:cNvGrpSpPr/>
              <p:nvPr/>
            </p:nvGrpSpPr>
            <p:grpSpPr>
              <a:xfrm>
                <a:off x="9526343" y="3625878"/>
                <a:ext cx="864096" cy="432048"/>
                <a:chOff x="1373246" y="2292339"/>
                <a:chExt cx="864096" cy="432048"/>
              </a:xfrm>
              <a:solidFill>
                <a:schemeClr val="tx1">
                  <a:lumMod val="10000"/>
                  <a:lumOff val="90000"/>
                </a:schemeClr>
              </a:solidFill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F90D6149-CC56-DB75-BE92-92D6C9933843}"/>
                    </a:ext>
                  </a:extLst>
                </p:cNvPr>
                <p:cNvSpPr/>
                <p:nvPr/>
              </p:nvSpPr>
              <p:spPr>
                <a:xfrm>
                  <a:off x="1373246" y="2292339"/>
                  <a:ext cx="576064" cy="432048"/>
                </a:xfrm>
                <a:prstGeom prst="rect">
                  <a:avLst/>
                </a:prstGeom>
                <a:grp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b="1">
                      <a:solidFill>
                        <a:schemeClr val="tx1"/>
                      </a:solidFill>
                    </a:rPr>
                    <a:t>10</a:t>
                  </a:r>
                  <a:endParaRPr lang="en-GB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2223128-047F-5A9D-A257-A7777A4F5637}"/>
                    </a:ext>
                  </a:extLst>
                </p:cNvPr>
                <p:cNvSpPr/>
                <p:nvPr/>
              </p:nvSpPr>
              <p:spPr>
                <a:xfrm>
                  <a:off x="1949310" y="2292339"/>
                  <a:ext cx="288032" cy="432048"/>
                </a:xfrm>
                <a:prstGeom prst="rect">
                  <a:avLst/>
                </a:prstGeom>
                <a:grpFill/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57C8537-CAC8-E952-A56C-C24B34C9FF58}"/>
                  </a:ext>
                </a:extLst>
              </p:cNvPr>
              <p:cNvGrpSpPr/>
              <p:nvPr/>
            </p:nvGrpSpPr>
            <p:grpSpPr>
              <a:xfrm>
                <a:off x="10390439" y="3666757"/>
                <a:ext cx="648072" cy="297407"/>
                <a:chOff x="10741806" y="3084315"/>
                <a:chExt cx="648072" cy="297407"/>
              </a:xfrm>
            </p:grpSpPr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F82E421C-E0C9-C01C-C761-B2B8EEDEF9A2}"/>
                    </a:ext>
                  </a:extLst>
                </p:cNvPr>
                <p:cNvCxnSpPr/>
                <p:nvPr/>
              </p:nvCxnSpPr>
              <p:spPr>
                <a:xfrm>
                  <a:off x="10741806" y="3228331"/>
                  <a:ext cx="576064" cy="0"/>
                </a:xfrm>
                <a:prstGeom prst="straightConnector1">
                  <a:avLst/>
                </a:prstGeom>
                <a:ln w="25400">
                  <a:solidFill>
                    <a:srgbClr val="00B05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1497734F-7E83-2AC2-614B-6029EF33748B}"/>
                    </a:ext>
                  </a:extLst>
                </p:cNvPr>
                <p:cNvCxnSpPr/>
                <p:nvPr/>
              </p:nvCxnSpPr>
              <p:spPr>
                <a:xfrm>
                  <a:off x="11317870" y="3084315"/>
                  <a:ext cx="0" cy="297407"/>
                </a:xfrm>
                <a:prstGeom prst="line">
                  <a:avLst/>
                </a:prstGeom>
                <a:ln w="254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02C9F5FD-207F-F366-5F69-10CDCE351A6D}"/>
                    </a:ext>
                  </a:extLst>
                </p:cNvPr>
                <p:cNvCxnSpPr/>
                <p:nvPr/>
              </p:nvCxnSpPr>
              <p:spPr>
                <a:xfrm>
                  <a:off x="11389878" y="3084315"/>
                  <a:ext cx="0" cy="297407"/>
                </a:xfrm>
                <a:prstGeom prst="line">
                  <a:avLst/>
                </a:prstGeom>
                <a:ln w="254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41101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2.96296E-6 L 0.04441 -0.109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5" y="-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E00010F-1642-11C2-5933-378B2EBC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29</a:t>
            </a:fld>
            <a:endParaRPr lang="vi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FFCFB-1514-F29F-B17A-D4058E7D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2</a:t>
            </a:r>
            <a:r>
              <a:rPr lang="en-US" sz="3600"/>
              <a:t>. CHÈN MỘT PHẦN TỬ VÀO ĐẦU DANH SÁCH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7460D3-44CE-57A1-DA37-C41C3DD71AD7}"/>
              </a:ext>
            </a:extLst>
          </p:cNvPr>
          <p:cNvSpPr txBox="1">
            <a:spLocks/>
          </p:cNvSpPr>
          <p:nvPr/>
        </p:nvSpPr>
        <p:spPr>
          <a:xfrm>
            <a:off x="365760" y="904833"/>
            <a:ext cx="10515600" cy="457200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/>
              <a:t>2</a:t>
            </a:r>
            <a:r>
              <a:rPr lang="vi-VN" sz="2600" b="1"/>
              <a:t>.</a:t>
            </a:r>
            <a:r>
              <a:rPr lang="en-US" sz="2600" b="1"/>
              <a:t>2</a:t>
            </a:r>
            <a:r>
              <a:rPr lang="vi-VN" sz="2600" b="1"/>
              <a:t>.</a:t>
            </a:r>
            <a:r>
              <a:rPr lang="en-US" sz="2600" b="1"/>
              <a:t> Cài đặt</a:t>
            </a:r>
            <a:endParaRPr lang="vi-VN" sz="2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4F6886-1F66-F52C-D91D-8DFBA0F9C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76" y="1516174"/>
            <a:ext cx="5885132" cy="2040695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E384BB-3641-ABB9-F4ED-BCBE875B7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"/>
          <a:stretch/>
        </p:blipFill>
        <p:spPr>
          <a:xfrm>
            <a:off x="764390" y="3776326"/>
            <a:ext cx="5885133" cy="2307376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205ACFB1-5F00-FE7C-45D9-DAE19A53DDB9}"/>
              </a:ext>
            </a:extLst>
          </p:cNvPr>
          <p:cNvSpPr/>
          <p:nvPr/>
        </p:nvSpPr>
        <p:spPr>
          <a:xfrm>
            <a:off x="7059757" y="1862219"/>
            <a:ext cx="4250500" cy="1149673"/>
          </a:xfrm>
          <a:prstGeom prst="wedgeRectCallout">
            <a:avLst>
              <a:gd name="adj1" fmla="val -49158"/>
              <a:gd name="adj2" fmla="val 21547"/>
            </a:avLst>
          </a:prstGeom>
          <a:solidFill>
            <a:schemeClr val="bg1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/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vòng</a:t>
            </a:r>
            <a:r>
              <a:rPr lang="en-US" sz="2400" dirty="0"/>
              <a:t> </a:t>
            </a:r>
            <a:r>
              <a:rPr lang="en-US" sz="2400" dirty="0" err="1"/>
              <a:t>lặp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phần</a:t>
            </a:r>
            <a:r>
              <a:rPr lang="en-US" sz="2400" dirty="0"/>
              <a:t> </a:t>
            </a:r>
            <a:r>
              <a:rPr lang="en-US" sz="2400" dirty="0" err="1"/>
              <a:t>tử</a:t>
            </a:r>
            <a:r>
              <a:rPr lang="en-US" sz="2400" dirty="0"/>
              <a:t> </a:t>
            </a:r>
            <a:r>
              <a:rPr lang="en-US" sz="2400" dirty="0" err="1"/>
              <a:t>cuối</a:t>
            </a:r>
            <a:r>
              <a:rPr lang="en-US" sz="2400" dirty="0"/>
              <a:t> </a:t>
            </a:r>
            <a:r>
              <a:rPr lang="en-US" sz="2400" dirty="0" err="1"/>
              <a:t>cùng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Danh </a:t>
            </a:r>
            <a:r>
              <a:rPr lang="en-US" sz="2400" dirty="0" err="1"/>
              <a:t>sách</a:t>
            </a:r>
            <a:endParaRPr lang="en-US" sz="2400" dirty="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DA192A2F-16FD-EE26-5536-F31E9632E950}"/>
              </a:ext>
            </a:extLst>
          </p:cNvPr>
          <p:cNvSpPr/>
          <p:nvPr/>
        </p:nvSpPr>
        <p:spPr>
          <a:xfrm>
            <a:off x="7059757" y="4139450"/>
            <a:ext cx="4250500" cy="1581127"/>
          </a:xfrm>
          <a:prstGeom prst="wedgeRectCallout">
            <a:avLst>
              <a:gd name="adj1" fmla="val 49350"/>
              <a:gd name="adj2" fmla="val 24568"/>
            </a:avLst>
          </a:prstGeom>
          <a:solidFill>
            <a:schemeClr val="bg1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457200" indent="-457200" algn="just">
              <a:spcAft>
                <a:spcPts val="600"/>
              </a:spcAft>
              <a:buAutoNum type="arabicParenBoth"/>
            </a:pP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phần</a:t>
            </a:r>
            <a:r>
              <a:rPr lang="en-US" sz="2400" dirty="0"/>
              <a:t> </a:t>
            </a:r>
            <a:r>
              <a:rPr lang="en-US" sz="2400" dirty="0" err="1"/>
              <a:t>tử</a:t>
            </a:r>
            <a:r>
              <a:rPr lang="en-US" sz="2400" dirty="0"/>
              <a:t> </a:t>
            </a:r>
            <a:r>
              <a:rPr lang="en-US" sz="2400" dirty="0" err="1"/>
              <a:t>mới</a:t>
            </a:r>
            <a:endParaRPr lang="en-US" sz="2400" dirty="0"/>
          </a:p>
          <a:p>
            <a:pPr marL="457200" indent="-457200" algn="just">
              <a:buAutoNum type="arabicParenBoth"/>
            </a:pPr>
            <a:r>
              <a:rPr lang="en-US" sz="2400" dirty="0" err="1"/>
              <a:t>Chèn</a:t>
            </a:r>
            <a:r>
              <a:rPr lang="en-US" sz="2400" dirty="0"/>
              <a:t> </a:t>
            </a:r>
            <a:r>
              <a:rPr lang="en-US" sz="2400" dirty="0" err="1"/>
              <a:t>phẩn</a:t>
            </a:r>
            <a:r>
              <a:rPr lang="en-US" sz="2400" dirty="0"/>
              <a:t> </a:t>
            </a:r>
            <a:r>
              <a:rPr lang="en-US" sz="2400" dirty="0" err="1"/>
              <a:t>tử</a:t>
            </a:r>
            <a:r>
              <a:rPr lang="en-US" sz="2400" dirty="0"/>
              <a:t> </a:t>
            </a:r>
            <a:r>
              <a:rPr lang="en-US" sz="2400" dirty="0" err="1"/>
              <a:t>mới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phần</a:t>
            </a:r>
            <a:r>
              <a:rPr lang="en-US" sz="2400" dirty="0"/>
              <a:t> </a:t>
            </a:r>
            <a:r>
              <a:rPr lang="en-US" sz="2400" dirty="0" err="1"/>
              <a:t>tử</a:t>
            </a:r>
            <a:r>
              <a:rPr lang="en-US" sz="2400" dirty="0"/>
              <a:t> </a:t>
            </a:r>
            <a:r>
              <a:rPr lang="en-US" sz="2400" dirty="0" err="1"/>
              <a:t>cuối</a:t>
            </a:r>
            <a:r>
              <a:rPr lang="en-US" sz="2400" dirty="0"/>
              <a:t> </a:t>
            </a:r>
            <a:r>
              <a:rPr lang="en-US" sz="2400" dirty="0" err="1"/>
              <a:t>cùng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danh</a:t>
            </a:r>
            <a:r>
              <a:rPr lang="en-US" sz="2400" dirty="0"/>
              <a:t> </a:t>
            </a:r>
            <a:r>
              <a:rPr lang="en-US" sz="2400" dirty="0" err="1"/>
              <a:t>sách</a:t>
            </a:r>
            <a:endParaRPr lang="en-US" sz="2400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D5C3451F-8BB9-CB97-1660-3D78163E5C6D}"/>
              </a:ext>
            </a:extLst>
          </p:cNvPr>
          <p:cNvSpPr/>
          <p:nvPr/>
        </p:nvSpPr>
        <p:spPr>
          <a:xfrm rot="5400000" flipH="1">
            <a:off x="6751677" y="4730338"/>
            <a:ext cx="216811" cy="39934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Arrow: Down 3">
            <a:extLst>
              <a:ext uri="{FF2B5EF4-FFF2-40B4-BE49-F238E27FC236}">
                <a16:creationId xmlns:a16="http://schemas.microsoft.com/office/drawing/2014/main" id="{24E8D444-6A60-3EBB-EEAC-C3DFC70673F0}"/>
              </a:ext>
            </a:extLst>
          </p:cNvPr>
          <p:cNvSpPr/>
          <p:nvPr/>
        </p:nvSpPr>
        <p:spPr>
          <a:xfrm rot="5400000" flipH="1">
            <a:off x="6751677" y="2261099"/>
            <a:ext cx="216811" cy="39934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01417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3" y="2219413"/>
            <a:ext cx="10324909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CẤU TRÚC DỮ LIỆU VÀ GIẢI THUẬT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TUẦN 4 : DANH SÁCH LIÊN KẾT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9EE4EC-DFC8-E2FC-3B2D-0D1B67A9D710}"/>
              </a:ext>
            </a:extLst>
          </p:cNvPr>
          <p:cNvSpPr/>
          <p:nvPr/>
        </p:nvSpPr>
        <p:spPr>
          <a:xfrm>
            <a:off x="-2105" y="2653935"/>
            <a:ext cx="12187575" cy="731521"/>
          </a:xfrm>
          <a:prstGeom prst="rect">
            <a:avLst/>
          </a:prstGeom>
          <a:solidFill>
            <a:srgbClr val="D6E3FF"/>
          </a:solidFill>
          <a:ln w="25400">
            <a:noFill/>
            <a:tailEnd type="arrow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 b="1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C7EFDAC-E3FC-6B9F-C628-3C197472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30</a:t>
            </a:fld>
            <a:endParaRPr lang="vi-VN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BA6925C-6D1D-FFE0-0876-1E090FF0D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b="1" dirty="0">
                <a:cs typeface="Arial" panose="020B0604020202020204" pitchFamily="34" charset="0"/>
              </a:rPr>
              <a:t>NỘI DUNG TIẾP THEO</a:t>
            </a:r>
            <a:endParaRPr lang="vi-VN" sz="3600" dirty="0"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EC89F-1C9D-B6D8-31BB-FC1289296C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65760" indent="-41148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solidFill>
                  <a:schemeClr val="bg1">
                    <a:lumMod val="75000"/>
                  </a:schemeClr>
                </a:solidFill>
              </a:rPr>
              <a:t>Chèn một phần tử vào đầu danh sách</a:t>
            </a:r>
          </a:p>
          <a:p>
            <a:pPr marL="365760" indent="-41148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solidFill>
                  <a:schemeClr val="bg1">
                    <a:lumMod val="75000"/>
                  </a:schemeClr>
                </a:solidFill>
              </a:rPr>
              <a:t>Chèn một phần tử vào cuối danh sách</a:t>
            </a:r>
          </a:p>
          <a:p>
            <a:pPr marL="365760" indent="-411480">
              <a:lnSpc>
                <a:spcPct val="150000"/>
              </a:lnSpc>
              <a:buFont typeface="+mj-lt"/>
              <a:buAutoNum type="arabicPeriod"/>
            </a:pPr>
            <a:r>
              <a:rPr lang="en-US" b="1"/>
              <a:t>Chèn một phần tử vào trước một phần tử của danh sách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57141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E00010F-1642-11C2-5933-378B2EBC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31</a:t>
            </a:fld>
            <a:endParaRPr lang="vi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FFCFB-1514-F29F-B17A-D4058E7D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3</a:t>
            </a:r>
            <a:r>
              <a:rPr lang="en-US" sz="3600"/>
              <a:t>. CHÈN MỘT PHẦN TỬ VÀO TRƯỚC MỘT PHẦN TỬ</a:t>
            </a:r>
            <a:endParaRPr lang="en-US" sz="3600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7460D3-44CE-57A1-DA37-C41C3DD71AD7}"/>
              </a:ext>
            </a:extLst>
          </p:cNvPr>
          <p:cNvSpPr txBox="1">
            <a:spLocks/>
          </p:cNvSpPr>
          <p:nvPr/>
        </p:nvSpPr>
        <p:spPr>
          <a:xfrm>
            <a:off x="365760" y="904833"/>
            <a:ext cx="10515600" cy="457200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3</a:t>
            </a:r>
            <a:r>
              <a:rPr lang="vi-VN" sz="2600" b="1"/>
              <a:t>.</a:t>
            </a:r>
            <a:r>
              <a:rPr lang="en-US" sz="2600" b="1" dirty="0"/>
              <a:t>1</a:t>
            </a:r>
            <a:r>
              <a:rPr lang="vi-VN" sz="2600" b="1"/>
              <a:t>. </a:t>
            </a:r>
            <a:r>
              <a:rPr lang="en-US" sz="2600" b="1"/>
              <a:t>Ý tưởng</a:t>
            </a:r>
            <a:endParaRPr lang="vi-VN" sz="26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03F35B-B940-159B-8DB6-C768A7F024B1}"/>
              </a:ext>
            </a:extLst>
          </p:cNvPr>
          <p:cNvGrpSpPr/>
          <p:nvPr/>
        </p:nvGrpSpPr>
        <p:grpSpPr>
          <a:xfrm>
            <a:off x="1391820" y="1719640"/>
            <a:ext cx="3096344" cy="1462671"/>
            <a:chOff x="1391820" y="1861158"/>
            <a:chExt cx="3096344" cy="146267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3D157C-6739-96AC-AE5F-8CB394CBF112}"/>
                </a:ext>
              </a:extLst>
            </p:cNvPr>
            <p:cNvSpPr/>
            <p:nvPr/>
          </p:nvSpPr>
          <p:spPr>
            <a:xfrm>
              <a:off x="1895876" y="2891781"/>
              <a:ext cx="576064" cy="4320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580035-C77B-9040-FA24-EAD5A3CE9BE8}"/>
                </a:ext>
              </a:extLst>
            </p:cNvPr>
            <p:cNvSpPr/>
            <p:nvPr/>
          </p:nvSpPr>
          <p:spPr>
            <a:xfrm>
              <a:off x="2471940" y="2891781"/>
              <a:ext cx="288032" cy="4320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882EEE-6A77-CA5E-BAE4-5EFFDDCC0C40}"/>
                </a:ext>
              </a:extLst>
            </p:cNvPr>
            <p:cNvCxnSpPr/>
            <p:nvPr/>
          </p:nvCxnSpPr>
          <p:spPr>
            <a:xfrm>
              <a:off x="2615956" y="3107805"/>
              <a:ext cx="5760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A40F7B9-7D34-3229-A6FA-FC029E66A1DA}"/>
                </a:ext>
              </a:extLst>
            </p:cNvPr>
            <p:cNvSpPr/>
            <p:nvPr/>
          </p:nvSpPr>
          <p:spPr>
            <a:xfrm>
              <a:off x="3192020" y="2891781"/>
              <a:ext cx="576064" cy="4320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513341-3E3A-B306-2B6F-23A7BF4B3D1F}"/>
                </a:ext>
              </a:extLst>
            </p:cNvPr>
            <p:cNvSpPr/>
            <p:nvPr/>
          </p:nvSpPr>
          <p:spPr>
            <a:xfrm>
              <a:off x="3768084" y="2891781"/>
              <a:ext cx="288032" cy="4320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778C90-19B7-7186-5FA2-2DCE33FB5286}"/>
                </a:ext>
              </a:extLst>
            </p:cNvPr>
            <p:cNvCxnSpPr/>
            <p:nvPr/>
          </p:nvCxnSpPr>
          <p:spPr>
            <a:xfrm>
              <a:off x="3912100" y="3107805"/>
              <a:ext cx="5760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F301B8F-51EB-F01F-DAA9-E3F02928EA0D}"/>
                </a:ext>
              </a:extLst>
            </p:cNvPr>
            <p:cNvCxnSpPr>
              <a:cxnSpLocks/>
              <a:endCxn id="4" idx="0"/>
            </p:cNvCxnSpPr>
            <p:nvPr/>
          </p:nvCxnSpPr>
          <p:spPr>
            <a:xfrm>
              <a:off x="1823868" y="2229438"/>
              <a:ext cx="360040" cy="6623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F855816-58B8-993D-BB27-25FE55160051}"/>
                </a:ext>
              </a:extLst>
            </p:cNvPr>
            <p:cNvSpPr txBox="1"/>
            <p:nvPr/>
          </p:nvSpPr>
          <p:spPr>
            <a:xfrm>
              <a:off x="1391820" y="1861158"/>
              <a:ext cx="108012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600" b="1" dirty="0">
                  <a:latin typeface="Consolas" pitchFamily="49" charset="0"/>
                  <a:cs typeface="Consolas" pitchFamily="49" charset="0"/>
                </a:rPr>
                <a:t>head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52FC3E-D229-614D-2FEF-28E76A8E2D0B}"/>
              </a:ext>
            </a:extLst>
          </p:cNvPr>
          <p:cNvGrpSpPr/>
          <p:nvPr/>
        </p:nvGrpSpPr>
        <p:grpSpPr>
          <a:xfrm>
            <a:off x="4488164" y="2750263"/>
            <a:ext cx="4752528" cy="432048"/>
            <a:chOff x="4488164" y="2891781"/>
            <a:chExt cx="4752528" cy="43204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2430E3-A53D-D1F0-0925-631A1E65CE5A}"/>
                </a:ext>
              </a:extLst>
            </p:cNvPr>
            <p:cNvSpPr/>
            <p:nvPr/>
          </p:nvSpPr>
          <p:spPr>
            <a:xfrm>
              <a:off x="4488164" y="2891781"/>
              <a:ext cx="576064" cy="43204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C7F26E-0CED-C2C0-C7F8-57D4D370B56A}"/>
                </a:ext>
              </a:extLst>
            </p:cNvPr>
            <p:cNvSpPr/>
            <p:nvPr/>
          </p:nvSpPr>
          <p:spPr>
            <a:xfrm>
              <a:off x="5064228" y="2891781"/>
              <a:ext cx="288032" cy="43204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250F377-4910-15F2-23C5-3C2C865FC1E7}"/>
                </a:ext>
              </a:extLst>
            </p:cNvPr>
            <p:cNvCxnSpPr/>
            <p:nvPr/>
          </p:nvCxnSpPr>
          <p:spPr>
            <a:xfrm>
              <a:off x="5208244" y="3107805"/>
              <a:ext cx="5760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9B9E309-8552-11CF-420B-35B6CA372435}"/>
                </a:ext>
              </a:extLst>
            </p:cNvPr>
            <p:cNvSpPr/>
            <p:nvPr/>
          </p:nvSpPr>
          <p:spPr>
            <a:xfrm>
              <a:off x="6576396" y="2891781"/>
              <a:ext cx="576064" cy="4320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B131CE9-2A86-2882-79C4-F8620ED6F551}"/>
                </a:ext>
              </a:extLst>
            </p:cNvPr>
            <p:cNvSpPr/>
            <p:nvPr/>
          </p:nvSpPr>
          <p:spPr>
            <a:xfrm>
              <a:off x="7152460" y="2891781"/>
              <a:ext cx="288032" cy="4320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4C361C-A637-5C56-EAEB-6A5B144151ED}"/>
                </a:ext>
              </a:extLst>
            </p:cNvPr>
            <p:cNvCxnSpPr/>
            <p:nvPr/>
          </p:nvCxnSpPr>
          <p:spPr>
            <a:xfrm>
              <a:off x="7296476" y="3107805"/>
              <a:ext cx="5760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D422F3-EE91-8823-E83E-7AAEFB2B9180}"/>
                </a:ext>
              </a:extLst>
            </p:cNvPr>
            <p:cNvSpPr/>
            <p:nvPr/>
          </p:nvSpPr>
          <p:spPr>
            <a:xfrm>
              <a:off x="7872540" y="2891781"/>
              <a:ext cx="576064" cy="4320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E25739C-6D86-CD98-F393-7E850B19867E}"/>
                </a:ext>
              </a:extLst>
            </p:cNvPr>
            <p:cNvSpPr/>
            <p:nvPr/>
          </p:nvSpPr>
          <p:spPr>
            <a:xfrm>
              <a:off x="8448604" y="2891781"/>
              <a:ext cx="288032" cy="4320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509C1C-E3E2-A26A-3050-01BD2E09A43E}"/>
                </a:ext>
              </a:extLst>
            </p:cNvPr>
            <p:cNvSpPr txBox="1"/>
            <p:nvPr/>
          </p:nvSpPr>
          <p:spPr>
            <a:xfrm>
              <a:off x="5856316" y="2891781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. . .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92D80C0-CA26-B838-9949-AE8CAE1E027A}"/>
                </a:ext>
              </a:extLst>
            </p:cNvPr>
            <p:cNvGrpSpPr/>
            <p:nvPr/>
          </p:nvGrpSpPr>
          <p:grpSpPr>
            <a:xfrm>
              <a:off x="8592620" y="2963789"/>
              <a:ext cx="648072" cy="297407"/>
              <a:chOff x="8592620" y="2963789"/>
              <a:chExt cx="648072" cy="297407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E1821540-42CC-735C-36A1-0CB542ADC999}"/>
                  </a:ext>
                </a:extLst>
              </p:cNvPr>
              <p:cNvCxnSpPr/>
              <p:nvPr/>
            </p:nvCxnSpPr>
            <p:spPr>
              <a:xfrm>
                <a:off x="8592620" y="3107805"/>
                <a:ext cx="57606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ECB8999-85D4-48DB-6358-200703E9E7D7}"/>
                  </a:ext>
                </a:extLst>
              </p:cNvPr>
              <p:cNvCxnSpPr/>
              <p:nvPr/>
            </p:nvCxnSpPr>
            <p:spPr>
              <a:xfrm>
                <a:off x="9168684" y="2963789"/>
                <a:ext cx="0" cy="29740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54B5E09-C9F7-9FC8-36C6-09094620CE56}"/>
                  </a:ext>
                </a:extLst>
              </p:cNvPr>
              <p:cNvCxnSpPr/>
              <p:nvPr/>
            </p:nvCxnSpPr>
            <p:spPr>
              <a:xfrm>
                <a:off x="9240692" y="2963789"/>
                <a:ext cx="0" cy="29740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8023DD4C-28E1-8CC2-6070-41A977F71C64}"/>
              </a:ext>
            </a:extLst>
          </p:cNvPr>
          <p:cNvSpPr txBox="1"/>
          <p:nvPr/>
        </p:nvSpPr>
        <p:spPr>
          <a:xfrm>
            <a:off x="1417720" y="4337914"/>
            <a:ext cx="9799709" cy="17235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spcAft>
                <a:spcPts val="600"/>
              </a:spcAft>
              <a:buNone/>
            </a:pPr>
            <a:r>
              <a:rPr lang="en-US" sz="2400" b="1"/>
              <a:t>Bước 1</a:t>
            </a:r>
            <a:r>
              <a:rPr lang="en-US" sz="2400"/>
              <a:t>: Tạo phần tử mới</a:t>
            </a:r>
          </a:p>
          <a:p>
            <a:pPr marL="0" indent="0" algn="l">
              <a:spcAft>
                <a:spcPts val="600"/>
              </a:spcAft>
              <a:buNone/>
            </a:pPr>
            <a:r>
              <a:rPr lang="en-US" sz="2400" b="1"/>
              <a:t>Bước 2</a:t>
            </a:r>
            <a:r>
              <a:rPr lang="en-US" sz="2400"/>
              <a:t>: Cập nhật next của phần từ mới là phần tử bị chèn trước</a:t>
            </a:r>
          </a:p>
          <a:p>
            <a:pPr marL="1262063" indent="-1262063" algn="l">
              <a:buNone/>
            </a:pPr>
            <a:r>
              <a:rPr lang="en-US" sz="2400" b="1"/>
              <a:t>Bước 3</a:t>
            </a:r>
            <a:r>
              <a:rPr lang="en-US" sz="2400"/>
              <a:t>: Cập nhật next của phần tử ngay trước phần tử bị chèn là phần tử mới</a:t>
            </a:r>
            <a:endParaRPr lang="en-US" sz="2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AFDE27-E9E0-4D0E-C81B-F377E55E0522}"/>
              </a:ext>
            </a:extLst>
          </p:cNvPr>
          <p:cNvGrpSpPr/>
          <p:nvPr/>
        </p:nvGrpSpPr>
        <p:grpSpPr>
          <a:xfrm>
            <a:off x="9459862" y="3484360"/>
            <a:ext cx="1861154" cy="878957"/>
            <a:chOff x="9459862" y="3625878"/>
            <a:chExt cx="1861154" cy="878957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2E80BC-B414-D5CB-6C25-9A0E8C0017D7}"/>
                </a:ext>
              </a:extLst>
            </p:cNvPr>
            <p:cNvGrpSpPr/>
            <p:nvPr/>
          </p:nvGrpSpPr>
          <p:grpSpPr>
            <a:xfrm>
              <a:off x="9526343" y="3625878"/>
              <a:ext cx="864096" cy="432048"/>
              <a:chOff x="1373246" y="2292339"/>
              <a:chExt cx="864096" cy="432048"/>
            </a:xfrm>
            <a:solidFill>
              <a:schemeClr val="tx1">
                <a:lumMod val="10000"/>
                <a:lumOff val="90000"/>
              </a:schemeClr>
            </a:solidFill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90D6149-CC56-DB75-BE92-92D6C9933843}"/>
                  </a:ext>
                </a:extLst>
              </p:cNvPr>
              <p:cNvSpPr/>
              <p:nvPr/>
            </p:nvSpPr>
            <p:spPr>
              <a:xfrm>
                <a:off x="1373246" y="2292339"/>
                <a:ext cx="576064" cy="432048"/>
              </a:xfrm>
              <a:prstGeom prst="rect">
                <a:avLst/>
              </a:prstGeom>
              <a:grp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b="1">
                    <a:solidFill>
                      <a:schemeClr val="tx1"/>
                    </a:solidFill>
                  </a:rPr>
                  <a:t>10</a:t>
                </a:r>
                <a:endParaRPr lang="en-GB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2223128-047F-5A9D-A257-A7777A4F5637}"/>
                  </a:ext>
                </a:extLst>
              </p:cNvPr>
              <p:cNvSpPr/>
              <p:nvPr/>
            </p:nvSpPr>
            <p:spPr>
              <a:xfrm>
                <a:off x="1949310" y="2292339"/>
                <a:ext cx="288032" cy="432048"/>
              </a:xfrm>
              <a:prstGeom prst="rect">
                <a:avLst/>
              </a:prstGeom>
              <a:grp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C11B8FB-15EF-8684-BE49-C7DB445F6565}"/>
                </a:ext>
              </a:extLst>
            </p:cNvPr>
            <p:cNvSpPr txBox="1"/>
            <p:nvPr/>
          </p:nvSpPr>
          <p:spPr>
            <a:xfrm>
              <a:off x="9459862" y="4104725"/>
              <a:ext cx="18611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>
                  <a:latin typeface="Consolas" pitchFamily="49" charset="0"/>
                  <a:cs typeface="Consolas" pitchFamily="49" charset="0"/>
                </a:rPr>
                <a:t>Phần tử mới</a:t>
              </a:r>
              <a:endParaRPr lang="en-GB" sz="2000" dirty="0"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A9A758B-EE12-DBBF-040F-45A86064CD6D}"/>
                </a:ext>
              </a:extLst>
            </p:cNvPr>
            <p:cNvGrpSpPr/>
            <p:nvPr/>
          </p:nvGrpSpPr>
          <p:grpSpPr>
            <a:xfrm>
              <a:off x="10390439" y="3693198"/>
              <a:ext cx="648072" cy="297407"/>
              <a:chOff x="10741806" y="3084315"/>
              <a:chExt cx="648072" cy="297407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70813FAB-D263-8CC9-BE20-1660D21352FE}"/>
                  </a:ext>
                </a:extLst>
              </p:cNvPr>
              <p:cNvCxnSpPr/>
              <p:nvPr/>
            </p:nvCxnSpPr>
            <p:spPr>
              <a:xfrm>
                <a:off x="10741806" y="3228331"/>
                <a:ext cx="576064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D511214A-7640-F1A7-9763-40E8B147A3ED}"/>
                  </a:ext>
                </a:extLst>
              </p:cNvPr>
              <p:cNvCxnSpPr/>
              <p:nvPr/>
            </p:nvCxnSpPr>
            <p:spPr>
              <a:xfrm>
                <a:off x="11317870" y="3084315"/>
                <a:ext cx="0" cy="29740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E63BDE0-B2D8-BA2B-E8DC-A63561D29869}"/>
                  </a:ext>
                </a:extLst>
              </p:cNvPr>
              <p:cNvCxnSpPr/>
              <p:nvPr/>
            </p:nvCxnSpPr>
            <p:spPr>
              <a:xfrm>
                <a:off x="11389878" y="3084315"/>
                <a:ext cx="0" cy="297407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5477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-0.07084 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-0.48411 -0.108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206" y="-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0.04727 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E00010F-1642-11C2-5933-378B2EBC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32</a:t>
            </a:fld>
            <a:endParaRPr lang="vi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FFCFB-1514-F29F-B17A-D4058E7D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3</a:t>
            </a:r>
            <a:r>
              <a:rPr lang="en-US" sz="3600"/>
              <a:t>. CHÈN MỘT PHẦN TỬ VÀO TRƯỚC MỘT PHẦN TỬ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7460D3-44CE-57A1-DA37-C41C3DD71AD7}"/>
              </a:ext>
            </a:extLst>
          </p:cNvPr>
          <p:cNvSpPr txBox="1">
            <a:spLocks/>
          </p:cNvSpPr>
          <p:nvPr/>
        </p:nvSpPr>
        <p:spPr>
          <a:xfrm>
            <a:off x="365760" y="904833"/>
            <a:ext cx="10515600" cy="457200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3</a:t>
            </a:r>
            <a:r>
              <a:rPr lang="vi-VN" sz="2600" b="1"/>
              <a:t>.</a:t>
            </a:r>
            <a:r>
              <a:rPr lang="en-US" sz="2600" b="1" dirty="0"/>
              <a:t>1</a:t>
            </a:r>
            <a:r>
              <a:rPr lang="vi-VN" sz="2600" b="1"/>
              <a:t>. </a:t>
            </a:r>
            <a:r>
              <a:rPr lang="en-US" sz="2600" b="1"/>
              <a:t>Ý tưởng</a:t>
            </a:r>
            <a:endParaRPr lang="vi-VN" sz="2600" b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EEAB751-643E-E27E-E145-C33301D54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10" y="1471166"/>
            <a:ext cx="5828433" cy="4918747"/>
          </a:xfrm>
          <a:prstGeom prst="rect">
            <a:avLst/>
          </a:prstGeom>
          <a:ln>
            <a:noFill/>
          </a:ln>
        </p:spPr>
      </p:pic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9ABCAA54-4D95-1034-EC92-8493D154C0CD}"/>
              </a:ext>
            </a:extLst>
          </p:cNvPr>
          <p:cNvSpPr/>
          <p:nvPr/>
        </p:nvSpPr>
        <p:spPr>
          <a:xfrm>
            <a:off x="7808787" y="1693702"/>
            <a:ext cx="3345084" cy="1392742"/>
          </a:xfrm>
          <a:prstGeom prst="wedgeRectCallout">
            <a:avLst>
              <a:gd name="adj1" fmla="val -49358"/>
              <a:gd name="adj2" fmla="val 18453"/>
            </a:avLst>
          </a:prstGeom>
          <a:solidFill>
            <a:schemeClr val="bg1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/>
              <a:t>Tìm phần tử đứng trước một node cho trước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4C5838C-6343-3D8F-57D9-FC90D855640A}"/>
              </a:ext>
            </a:extLst>
          </p:cNvPr>
          <p:cNvSpPr/>
          <p:nvPr/>
        </p:nvSpPr>
        <p:spPr>
          <a:xfrm>
            <a:off x="1143000" y="1438508"/>
            <a:ext cx="5910943" cy="1783385"/>
          </a:xfrm>
          <a:prstGeom prst="rect">
            <a:avLst/>
          </a:prstGeom>
          <a:noFill/>
          <a:ln w="25400">
            <a:solidFill>
              <a:srgbClr val="00B05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096DA8D-3ECB-78EE-B008-39CDFFCA87A5}"/>
              </a:ext>
            </a:extLst>
          </p:cNvPr>
          <p:cNvSpPr/>
          <p:nvPr/>
        </p:nvSpPr>
        <p:spPr>
          <a:xfrm>
            <a:off x="1143000" y="3374570"/>
            <a:ext cx="5910943" cy="3004457"/>
          </a:xfrm>
          <a:prstGeom prst="rect">
            <a:avLst/>
          </a:prstGeom>
          <a:noFill/>
          <a:ln w="25400">
            <a:solidFill>
              <a:srgbClr val="00B05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FE8BBA14-007B-F2E8-00CA-49C72E180687}"/>
              </a:ext>
            </a:extLst>
          </p:cNvPr>
          <p:cNvSpPr/>
          <p:nvPr/>
        </p:nvSpPr>
        <p:spPr>
          <a:xfrm>
            <a:off x="7808787" y="4222491"/>
            <a:ext cx="3345084" cy="1392742"/>
          </a:xfrm>
          <a:prstGeom prst="wedgeRectCallout">
            <a:avLst>
              <a:gd name="adj1" fmla="val -47731"/>
              <a:gd name="adj2" fmla="val 26269"/>
            </a:avLst>
          </a:prstGeom>
          <a:solidFill>
            <a:schemeClr val="bg1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/>
              <a:t>Thực hiện chèn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36AD334-22EF-E63C-5B23-04C700E474E3}"/>
              </a:ext>
            </a:extLst>
          </p:cNvPr>
          <p:cNvSpPr/>
          <p:nvPr/>
        </p:nvSpPr>
        <p:spPr>
          <a:xfrm rot="5400000">
            <a:off x="7308313" y="2004530"/>
            <a:ext cx="246104" cy="75484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36B54973-8BF5-31A0-8E2E-F7E2F6A1A159}"/>
              </a:ext>
            </a:extLst>
          </p:cNvPr>
          <p:cNvSpPr/>
          <p:nvPr/>
        </p:nvSpPr>
        <p:spPr>
          <a:xfrm rot="5400000">
            <a:off x="7308312" y="4530554"/>
            <a:ext cx="246104" cy="75484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9546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73AC3-881F-07EE-6780-37386CF18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noProof="0" dirty="0" smtClean="0"/>
              <a:pPr algn="ctr"/>
              <a:t>33</a:t>
            </a:fld>
            <a:endParaRPr lang="vi-VN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F80889-5137-4541-1C6C-8A1EC24FD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>
                <a:cs typeface="Arial" panose="020B0604020202020204" pitchFamily="34" charset="0"/>
              </a:rPr>
              <a:t>TỔNG KẾT VÀ GỢI MỞ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8FD8A9-F1B9-1F68-4950-442DCB59AF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65760" indent="-365760" algn="just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AutoNum type="arabicPeriod"/>
            </a:pPr>
            <a:r>
              <a:rPr lang="en-US" sz="2200" b="1" dirty="0" err="1">
                <a:solidFill>
                  <a:schemeClr val="accent1"/>
                </a:solidFill>
                <a:cs typeface="Arial"/>
              </a:rPr>
              <a:t>Tổng</a:t>
            </a:r>
            <a:r>
              <a:rPr lang="en-US" sz="2200" b="1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200" b="1" err="1">
                <a:solidFill>
                  <a:schemeClr val="accent1"/>
                </a:solidFill>
                <a:cs typeface="Arial"/>
              </a:rPr>
              <a:t>kết</a:t>
            </a:r>
            <a:r>
              <a:rPr lang="en-US" sz="2200" b="1">
                <a:solidFill>
                  <a:schemeClr val="accent1"/>
                </a:solidFill>
                <a:cs typeface="Arial"/>
              </a:rPr>
              <a:t>:</a:t>
            </a:r>
          </a:p>
          <a:p>
            <a:pPr marL="347663" indent="0" algn="just">
              <a:lnSpc>
                <a:spcPct val="130000"/>
              </a:lnSpc>
              <a:spcAft>
                <a:spcPts val="1200"/>
              </a:spcAft>
              <a:buNone/>
            </a:pPr>
            <a:r>
              <a:rPr lang="en-US" sz="2200">
                <a:solidFill>
                  <a:schemeClr val="accent1"/>
                </a:solidFill>
                <a:cs typeface="Arial"/>
              </a:rPr>
              <a:t>Cài đặt 3 thao tác chèn một phần tử mới vào một danh sách liên kết đơn: </a:t>
            </a:r>
            <a:r>
              <a:rPr lang="en-US" sz="2200" b="1">
                <a:solidFill>
                  <a:srgbClr val="002060"/>
                </a:solidFill>
                <a:cs typeface="Arial"/>
              </a:rPr>
              <a:t>chèn một phần tử vào đầu, cuối và trước một phần tử</a:t>
            </a:r>
            <a:r>
              <a:rPr lang="en-US" sz="2200">
                <a:solidFill>
                  <a:schemeClr val="accent1"/>
                </a:solidFill>
                <a:cs typeface="Arial"/>
              </a:rPr>
              <a:t> của danh sách.</a:t>
            </a:r>
            <a:endParaRPr lang="en-US" sz="2200" b="1">
              <a:solidFill>
                <a:schemeClr val="accent1"/>
              </a:solidFill>
              <a:cs typeface="Arial"/>
            </a:endParaRPr>
          </a:p>
          <a:p>
            <a:pPr marL="365760" indent="-365760" algn="just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vi-VN" sz="2200" b="1">
                <a:solidFill>
                  <a:schemeClr val="accent1"/>
                </a:solidFill>
                <a:cs typeface="Arial"/>
              </a:rPr>
              <a:t>Gợi mở </a:t>
            </a:r>
            <a:endParaRPr lang="en-US" sz="2200" b="1">
              <a:solidFill>
                <a:schemeClr val="accent1"/>
              </a:solidFill>
              <a:cs typeface="Arial"/>
            </a:endParaRPr>
          </a:p>
          <a:p>
            <a:pPr marL="228600" lvl="1" indent="119063" algn="just">
              <a:lnSpc>
                <a:spcPct val="130000"/>
              </a:lnSpc>
              <a:spcAft>
                <a:spcPts val="1200"/>
              </a:spcAft>
              <a:buNone/>
            </a:pPr>
            <a:r>
              <a:rPr lang="en-US" sz="2200">
                <a:solidFill>
                  <a:schemeClr val="accent1"/>
                </a:solidFill>
                <a:cs typeface="Arial"/>
              </a:rPr>
              <a:t>Thiết kế và cài đặt các thao tác khác trên danh sách</a:t>
            </a:r>
            <a:endParaRPr lang="vi-VN" sz="2200" dirty="0">
              <a:solidFill>
                <a:schemeClr val="accent1"/>
              </a:solidFill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771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825">
        <p:fade/>
      </p:transition>
    </mc:Choice>
    <mc:Fallback xmlns="">
      <p:transition spd="med" advTm="20825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F033B-52C7-601B-B316-BE4705AA4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NỘI DUNG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EC89F-1C9D-B6D8-31BB-FC1289296C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68619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/>
              <a:t>Xóa một phần tử của danh sách</a:t>
            </a:r>
            <a:endParaRPr lang="en-US" sz="2600" b="1" dirty="0"/>
          </a:p>
          <a:p>
            <a:pPr marL="468619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/>
              <a:t>Đảo ngược thứ tự các phần tử của danh sách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4262662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4DDB13-C82B-EA37-5D8F-FDB03C2A3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>
                <a:cs typeface="Arial" panose="020B0604020202020204" pitchFamily="34" charset="0"/>
              </a:rPr>
              <a:t>MỤC TIÊU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241724"/>
            <a:ext cx="11514528" cy="49091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err="1">
                <a:solidFill>
                  <a:schemeClr val="accent1"/>
                </a:solidFill>
                <a:cs typeface="Arial"/>
              </a:rPr>
              <a:t>Hiểu</a:t>
            </a:r>
            <a:r>
              <a:rPr lang="en-US" sz="24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cs typeface="Arial"/>
              </a:rPr>
              <a:t>thuật</a:t>
            </a:r>
            <a:r>
              <a:rPr lang="en-US" sz="24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cs typeface="Arial"/>
              </a:rPr>
              <a:t>toán</a:t>
            </a:r>
            <a:r>
              <a:rPr lang="en-US" sz="24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cs typeface="Arial"/>
              </a:rPr>
              <a:t>và</a:t>
            </a:r>
            <a:r>
              <a:rPr lang="en-US" sz="24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cs typeface="Arial"/>
              </a:rPr>
              <a:t>cài</a:t>
            </a:r>
            <a:r>
              <a:rPr lang="en-US" sz="24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cs typeface="Arial"/>
              </a:rPr>
              <a:t>đặt</a:t>
            </a:r>
            <a:r>
              <a:rPr lang="en-US" sz="24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cs typeface="Arial"/>
              </a:rPr>
              <a:t>thành</a:t>
            </a:r>
            <a:r>
              <a:rPr lang="en-US" sz="24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cs typeface="Arial"/>
              </a:rPr>
              <a:t>công</a:t>
            </a:r>
            <a:r>
              <a:rPr lang="en-US" sz="24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cs typeface="Arial"/>
              </a:rPr>
              <a:t>hai</a:t>
            </a:r>
            <a:r>
              <a:rPr lang="en-US" sz="24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cs typeface="Arial"/>
              </a:rPr>
              <a:t>thao</a:t>
            </a:r>
            <a:r>
              <a:rPr lang="en-US" sz="24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cs typeface="Arial"/>
              </a:rPr>
              <a:t>tác</a:t>
            </a:r>
            <a:r>
              <a:rPr lang="en-US" sz="24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cs typeface="Arial"/>
              </a:rPr>
              <a:t>cơ</a:t>
            </a:r>
            <a:r>
              <a:rPr lang="en-US" sz="24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cs typeface="Arial"/>
              </a:rPr>
              <a:t>bản</a:t>
            </a:r>
            <a:r>
              <a:rPr lang="en-US" sz="24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cs typeface="Arial"/>
              </a:rPr>
              <a:t>trên</a:t>
            </a:r>
            <a:r>
              <a:rPr lang="en-US" sz="24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cs typeface="Arial"/>
              </a:rPr>
              <a:t>danh</a:t>
            </a:r>
            <a:r>
              <a:rPr lang="en-US" sz="24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cs typeface="Arial"/>
              </a:rPr>
              <a:t>sách</a:t>
            </a:r>
            <a:r>
              <a:rPr lang="en-US" sz="24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cs typeface="Arial"/>
              </a:rPr>
              <a:t>liên</a:t>
            </a:r>
            <a:r>
              <a:rPr lang="en-US" sz="24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cs typeface="Arial"/>
              </a:rPr>
              <a:t>kết</a:t>
            </a:r>
            <a:r>
              <a:rPr lang="en-US" sz="24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cs typeface="Arial"/>
              </a:rPr>
              <a:t>đơn</a:t>
            </a:r>
            <a:r>
              <a:rPr lang="en-US" sz="2400" dirty="0">
                <a:solidFill>
                  <a:schemeClr val="accent1"/>
                </a:solidFill>
                <a:cs typeface="Arial"/>
              </a:rPr>
              <a:t>: </a:t>
            </a:r>
          </a:p>
          <a:p>
            <a:pPr marL="594371" lvl="1" indent="-36576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>
                <a:solidFill>
                  <a:srgbClr val="FF0000"/>
                </a:solidFill>
                <a:cs typeface="Arial"/>
              </a:rPr>
              <a:t>xóa</a:t>
            </a:r>
            <a:r>
              <a:rPr lang="en-US" sz="2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/>
              </a:rPr>
              <a:t>một</a:t>
            </a:r>
            <a:r>
              <a:rPr lang="en-US" sz="2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/>
              </a:rPr>
              <a:t>phần</a:t>
            </a:r>
            <a:r>
              <a:rPr lang="en-US" sz="2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/>
              </a:rPr>
              <a:t>tử</a:t>
            </a:r>
            <a:r>
              <a:rPr lang="en-US" sz="2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/>
              </a:rPr>
              <a:t>khỏi</a:t>
            </a:r>
            <a:r>
              <a:rPr lang="en-US" sz="2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/>
              </a:rPr>
              <a:t>danh</a:t>
            </a:r>
            <a:r>
              <a:rPr lang="en-US" sz="2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/>
              </a:rPr>
              <a:t>sách</a:t>
            </a:r>
            <a:endParaRPr lang="en-US" sz="2000" dirty="0">
              <a:solidFill>
                <a:srgbClr val="FF0000"/>
              </a:solidFill>
              <a:cs typeface="Arial"/>
            </a:endParaRPr>
          </a:p>
          <a:p>
            <a:pPr marL="594371" lvl="1" indent="-36576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>
                <a:solidFill>
                  <a:srgbClr val="FF0000"/>
                </a:solidFill>
                <a:cs typeface="Arial"/>
              </a:rPr>
              <a:t>đảo</a:t>
            </a:r>
            <a:r>
              <a:rPr lang="en-US" sz="2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/>
              </a:rPr>
              <a:t>ngược</a:t>
            </a:r>
            <a:r>
              <a:rPr lang="en-US" sz="2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/>
              </a:rPr>
              <a:t>thứ</a:t>
            </a:r>
            <a:r>
              <a:rPr lang="en-US" sz="2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/>
              </a:rPr>
              <a:t>tự</a:t>
            </a:r>
            <a:r>
              <a:rPr lang="en-US" sz="2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/>
              </a:rPr>
              <a:t>các</a:t>
            </a:r>
            <a:r>
              <a:rPr lang="en-US" sz="2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/>
              </a:rPr>
              <a:t>phần</a:t>
            </a:r>
            <a:r>
              <a:rPr lang="en-US" sz="2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dirty="0" err="1">
                <a:solidFill>
                  <a:srgbClr val="FF0000"/>
                </a:solidFill>
                <a:cs typeface="Arial"/>
              </a:rPr>
              <a:t>tử</a:t>
            </a:r>
            <a:r>
              <a:rPr lang="en-US" sz="2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cs typeface="Arial"/>
              </a:rPr>
              <a:t>trong</a:t>
            </a:r>
            <a:r>
              <a:rPr lang="en-US" sz="20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cs typeface="Arial"/>
              </a:rPr>
              <a:t>danh</a:t>
            </a:r>
            <a:r>
              <a:rPr lang="en-US" sz="20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cs typeface="Arial"/>
              </a:rPr>
              <a:t>sách</a:t>
            </a:r>
            <a:endParaRPr lang="en-US" sz="2000" dirty="0">
              <a:solidFill>
                <a:schemeClr val="accent1"/>
              </a:solidFill>
              <a:cs typeface="Arial"/>
            </a:endParaRP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25B4C123-9ED0-4A51-7EAB-BE06DB5836ED}"/>
              </a:ext>
            </a:extLst>
          </p:cNvPr>
          <p:cNvSpPr txBox="1">
            <a:spLocks/>
          </p:cNvSpPr>
          <p:nvPr/>
        </p:nvSpPr>
        <p:spPr>
          <a:xfrm>
            <a:off x="297181" y="904872"/>
            <a:ext cx="7315673" cy="457200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b="1" i="1" dirty="0">
                <a:solidFill>
                  <a:schemeClr val="accent1"/>
                </a:solidFill>
                <a:cs typeface="Arial" panose="020B0604020202020204" pitchFamily="34" charset="0"/>
              </a:rPr>
              <a:t>Sau bài học này, người học có thể:</a:t>
            </a:r>
          </a:p>
        </p:txBody>
      </p:sp>
    </p:spTree>
    <p:extLst>
      <p:ext uri="{BB962C8B-B14F-4D97-AF65-F5344CB8AC3E}">
        <p14:creationId xmlns:p14="http://schemas.microsoft.com/office/powerpoint/2010/main" val="168440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9EE4EC-DFC8-E2FC-3B2D-0D1B67A9D710}"/>
              </a:ext>
            </a:extLst>
          </p:cNvPr>
          <p:cNvSpPr/>
          <p:nvPr/>
        </p:nvSpPr>
        <p:spPr>
          <a:xfrm>
            <a:off x="-7150" y="1173903"/>
            <a:ext cx="12187575" cy="731521"/>
          </a:xfrm>
          <a:prstGeom prst="rect">
            <a:avLst/>
          </a:prstGeom>
          <a:solidFill>
            <a:srgbClr val="D6E3FF"/>
          </a:solidFill>
          <a:ln w="25400">
            <a:noFill/>
            <a:tailEnd type="arrow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C7EFDAC-E3FC-6B9F-C628-3C197472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36</a:t>
            </a:fld>
            <a:endParaRPr lang="vi-VN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BA6925C-6D1D-FFE0-0876-1E090FF0D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b="1" dirty="0">
                <a:cs typeface="Arial" panose="020B0604020202020204" pitchFamily="34" charset="0"/>
              </a:rPr>
              <a:t>NỘI DUNG TIẾP THEO</a:t>
            </a:r>
            <a:endParaRPr lang="vi-VN" sz="3600" dirty="0"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EC89F-1C9D-B6D8-31BB-FC1289296C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68619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 err="1"/>
              <a:t>Xóa</a:t>
            </a:r>
            <a:r>
              <a:rPr lang="en-US" sz="2600" b="1" dirty="0"/>
              <a:t> </a:t>
            </a:r>
            <a:r>
              <a:rPr lang="en-US" sz="2600" b="1" dirty="0" err="1"/>
              <a:t>một</a:t>
            </a:r>
            <a:r>
              <a:rPr lang="en-US" sz="2600" b="1" dirty="0"/>
              <a:t> </a:t>
            </a:r>
            <a:r>
              <a:rPr lang="en-US" sz="2600" b="1" dirty="0" err="1"/>
              <a:t>phần</a:t>
            </a:r>
            <a:r>
              <a:rPr lang="en-US" sz="2600" b="1" dirty="0"/>
              <a:t> </a:t>
            </a:r>
            <a:r>
              <a:rPr lang="en-US" sz="2600" b="1" dirty="0" err="1"/>
              <a:t>tử</a:t>
            </a:r>
            <a:r>
              <a:rPr lang="en-US" sz="2600" b="1" dirty="0"/>
              <a:t> </a:t>
            </a:r>
            <a:r>
              <a:rPr lang="en-US" sz="2600" b="1" dirty="0" err="1"/>
              <a:t>của</a:t>
            </a:r>
            <a:r>
              <a:rPr lang="en-US" sz="2600" b="1" dirty="0"/>
              <a:t> </a:t>
            </a:r>
            <a:r>
              <a:rPr lang="en-US" sz="2600" b="1" dirty="0" err="1"/>
              <a:t>danh</a:t>
            </a:r>
            <a:r>
              <a:rPr lang="en-US" sz="2600" b="1" dirty="0"/>
              <a:t> </a:t>
            </a:r>
            <a:r>
              <a:rPr lang="en-US" sz="2600" b="1" dirty="0" err="1"/>
              <a:t>sách</a:t>
            </a:r>
            <a:endParaRPr lang="en-US" sz="2600" b="1" dirty="0"/>
          </a:p>
          <a:p>
            <a:pPr marL="468619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Đảo</a:t>
            </a:r>
            <a:r>
              <a:rPr lang="en-US" sz="26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600" b="1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ngược</a:t>
            </a:r>
            <a:r>
              <a:rPr lang="en-US" sz="26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600" b="1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thứ</a:t>
            </a:r>
            <a:r>
              <a:rPr lang="en-US" sz="26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600" b="1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tự</a:t>
            </a:r>
            <a:r>
              <a:rPr lang="en-US" sz="26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600" b="1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các</a:t>
            </a:r>
            <a:r>
              <a:rPr lang="en-US" sz="26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600" b="1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phần</a:t>
            </a:r>
            <a:r>
              <a:rPr lang="en-US" sz="26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600" b="1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tử</a:t>
            </a:r>
            <a:r>
              <a:rPr lang="en-US" sz="26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600" b="1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của</a:t>
            </a:r>
            <a:r>
              <a:rPr lang="en-US" sz="26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600" b="1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danh</a:t>
            </a:r>
            <a:r>
              <a:rPr lang="en-US" sz="26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600" b="1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sách</a:t>
            </a:r>
            <a:endParaRPr lang="en-US" sz="260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242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E00010F-1642-11C2-5933-378B2EBC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37</a:t>
            </a:fld>
            <a:endParaRPr lang="vi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FFCFB-1514-F29F-B17A-D4058E7D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1. XÓA MỘT PHẦN TỬ RA KHỎI DANH SÁCH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7460D3-44CE-57A1-DA37-C41C3DD71AD7}"/>
              </a:ext>
            </a:extLst>
          </p:cNvPr>
          <p:cNvSpPr txBox="1">
            <a:spLocks/>
          </p:cNvSpPr>
          <p:nvPr/>
        </p:nvSpPr>
        <p:spPr>
          <a:xfrm>
            <a:off x="365760" y="904833"/>
            <a:ext cx="11302078" cy="457200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1</a:t>
            </a:r>
            <a:r>
              <a:rPr lang="vi-VN" b="1" dirty="0"/>
              <a:t>.</a:t>
            </a:r>
            <a:r>
              <a:rPr lang="en-US" b="1" dirty="0"/>
              <a:t>1</a:t>
            </a:r>
            <a:r>
              <a:rPr lang="vi-VN" b="1" dirty="0"/>
              <a:t>. </a:t>
            </a:r>
            <a:r>
              <a:rPr lang="en-US" b="1" dirty="0"/>
              <a:t>Ý </a:t>
            </a:r>
            <a:r>
              <a:rPr lang="en-US" b="1" dirty="0" err="1"/>
              <a:t>tưởng</a:t>
            </a:r>
            <a:endParaRPr lang="vi-VN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3D157C-6739-96AC-AE5F-8CB394CBF112}"/>
              </a:ext>
            </a:extLst>
          </p:cNvPr>
          <p:cNvSpPr/>
          <p:nvPr/>
        </p:nvSpPr>
        <p:spPr>
          <a:xfrm>
            <a:off x="2447756" y="2996952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580035-C77B-9040-FA24-EAD5A3CE9BE8}"/>
              </a:ext>
            </a:extLst>
          </p:cNvPr>
          <p:cNvSpPr/>
          <p:nvPr/>
        </p:nvSpPr>
        <p:spPr>
          <a:xfrm>
            <a:off x="3023820" y="2996952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882EEE-6A77-CA5E-BAE4-5EFFDDCC0C40}"/>
              </a:ext>
            </a:extLst>
          </p:cNvPr>
          <p:cNvCxnSpPr/>
          <p:nvPr/>
        </p:nvCxnSpPr>
        <p:spPr>
          <a:xfrm>
            <a:off x="3167836" y="3212976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A40F7B9-7D34-3229-A6FA-FC029E66A1DA}"/>
              </a:ext>
            </a:extLst>
          </p:cNvPr>
          <p:cNvSpPr/>
          <p:nvPr/>
        </p:nvSpPr>
        <p:spPr>
          <a:xfrm>
            <a:off x="3743900" y="2996952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513341-3E3A-B306-2B6F-23A7BF4B3D1F}"/>
              </a:ext>
            </a:extLst>
          </p:cNvPr>
          <p:cNvSpPr/>
          <p:nvPr/>
        </p:nvSpPr>
        <p:spPr>
          <a:xfrm>
            <a:off x="4319964" y="2996952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778C90-19B7-7186-5FA2-2DCE33FB5286}"/>
              </a:ext>
            </a:extLst>
          </p:cNvPr>
          <p:cNvCxnSpPr/>
          <p:nvPr/>
        </p:nvCxnSpPr>
        <p:spPr>
          <a:xfrm>
            <a:off x="4463980" y="3212976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02430E3-A53D-D1F0-0925-631A1E65CE5A}"/>
              </a:ext>
            </a:extLst>
          </p:cNvPr>
          <p:cNvSpPr/>
          <p:nvPr/>
        </p:nvSpPr>
        <p:spPr>
          <a:xfrm>
            <a:off x="5040044" y="2996952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C7F26E-0CED-C2C0-C7F8-57D4D370B56A}"/>
              </a:ext>
            </a:extLst>
          </p:cNvPr>
          <p:cNvSpPr/>
          <p:nvPr/>
        </p:nvSpPr>
        <p:spPr>
          <a:xfrm>
            <a:off x="5616108" y="2996952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50F377-4910-15F2-23C5-3C2C865FC1E7}"/>
              </a:ext>
            </a:extLst>
          </p:cNvPr>
          <p:cNvCxnSpPr/>
          <p:nvPr/>
        </p:nvCxnSpPr>
        <p:spPr>
          <a:xfrm>
            <a:off x="5760124" y="3212976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9B9E309-8552-11CF-420B-35B6CA372435}"/>
              </a:ext>
            </a:extLst>
          </p:cNvPr>
          <p:cNvSpPr/>
          <p:nvPr/>
        </p:nvSpPr>
        <p:spPr>
          <a:xfrm>
            <a:off x="7128276" y="2996952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131CE9-2A86-2882-79C4-F8620ED6F551}"/>
              </a:ext>
            </a:extLst>
          </p:cNvPr>
          <p:cNvSpPr/>
          <p:nvPr/>
        </p:nvSpPr>
        <p:spPr>
          <a:xfrm>
            <a:off x="7704340" y="2996952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84C361C-A637-5C56-EAEB-6A5B144151ED}"/>
              </a:ext>
            </a:extLst>
          </p:cNvPr>
          <p:cNvCxnSpPr/>
          <p:nvPr/>
        </p:nvCxnSpPr>
        <p:spPr>
          <a:xfrm>
            <a:off x="7848356" y="3212976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9D422F3-EE91-8823-E83E-7AAEFB2B9180}"/>
              </a:ext>
            </a:extLst>
          </p:cNvPr>
          <p:cNvSpPr/>
          <p:nvPr/>
        </p:nvSpPr>
        <p:spPr>
          <a:xfrm>
            <a:off x="8424420" y="2996952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25739C-6D86-CD98-F393-7E850B19867E}"/>
              </a:ext>
            </a:extLst>
          </p:cNvPr>
          <p:cNvSpPr/>
          <p:nvPr/>
        </p:nvSpPr>
        <p:spPr>
          <a:xfrm>
            <a:off x="9000484" y="2996952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509C1C-E3E2-A26A-3050-01BD2E09A43E}"/>
              </a:ext>
            </a:extLst>
          </p:cNvPr>
          <p:cNvSpPr txBox="1"/>
          <p:nvPr/>
        </p:nvSpPr>
        <p:spPr>
          <a:xfrm>
            <a:off x="6408196" y="2996952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. . 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301B8F-51EB-F01F-DAA9-E3F02928EA0D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375748" y="2334609"/>
            <a:ext cx="360040" cy="66234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F855816-58B8-993D-BB27-25FE55160051}"/>
              </a:ext>
            </a:extLst>
          </p:cNvPr>
          <p:cNvSpPr txBox="1"/>
          <p:nvPr/>
        </p:nvSpPr>
        <p:spPr>
          <a:xfrm>
            <a:off x="1943700" y="1966329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onsolas" pitchFamily="49" charset="0"/>
                <a:cs typeface="Consolas" pitchFamily="49" charset="0"/>
              </a:rPr>
              <a:t>head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CBBE0AE-AE8F-0C09-0701-05F083BADF94}"/>
              </a:ext>
            </a:extLst>
          </p:cNvPr>
          <p:cNvGrpSpPr/>
          <p:nvPr/>
        </p:nvGrpSpPr>
        <p:grpSpPr>
          <a:xfrm>
            <a:off x="9144500" y="3068960"/>
            <a:ext cx="648072" cy="297407"/>
            <a:chOff x="10741806" y="3084315"/>
            <a:chExt cx="648072" cy="29740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1821540-42CC-735C-36A1-0CB542ADC999}"/>
                </a:ext>
              </a:extLst>
            </p:cNvPr>
            <p:cNvCxnSpPr/>
            <p:nvPr/>
          </p:nvCxnSpPr>
          <p:spPr>
            <a:xfrm>
              <a:off x="10741806" y="3228331"/>
              <a:ext cx="5760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ECB8999-85D4-48DB-6358-200703E9E7D7}"/>
                </a:ext>
              </a:extLst>
            </p:cNvPr>
            <p:cNvCxnSpPr/>
            <p:nvPr/>
          </p:nvCxnSpPr>
          <p:spPr>
            <a:xfrm>
              <a:off x="11317870" y="3084315"/>
              <a:ext cx="0" cy="2974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54B5E09-C9F7-9FC8-36C6-09094620CE56}"/>
                </a:ext>
              </a:extLst>
            </p:cNvPr>
            <p:cNvCxnSpPr/>
            <p:nvPr/>
          </p:nvCxnSpPr>
          <p:spPr>
            <a:xfrm>
              <a:off x="11389878" y="3084315"/>
              <a:ext cx="0" cy="2974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8023DD4C-28E1-8CC2-6070-41A977F71C64}"/>
              </a:ext>
            </a:extLst>
          </p:cNvPr>
          <p:cNvSpPr txBox="1"/>
          <p:nvPr/>
        </p:nvSpPr>
        <p:spPr>
          <a:xfrm>
            <a:off x="1552381" y="4274370"/>
            <a:ext cx="10022302" cy="171354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342900" indent="-342900" algn="l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Kiểm</a:t>
            </a:r>
            <a:r>
              <a:rPr lang="en-US" sz="2400" dirty="0"/>
              <a:t> </a:t>
            </a:r>
            <a:r>
              <a:rPr lang="en-US" sz="2400" dirty="0" err="1"/>
              <a:t>tra</a:t>
            </a:r>
            <a:r>
              <a:rPr lang="en-US" sz="2400" dirty="0"/>
              <a:t> </a:t>
            </a:r>
            <a:r>
              <a:rPr lang="en-US" sz="2400" dirty="0" err="1"/>
              <a:t>danh</a:t>
            </a:r>
            <a:r>
              <a:rPr lang="en-US" sz="2400" dirty="0"/>
              <a:t> </a:t>
            </a:r>
            <a:r>
              <a:rPr lang="en-US" sz="2400" dirty="0" err="1"/>
              <a:t>sách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phần</a:t>
            </a:r>
            <a:r>
              <a:rPr lang="en-US" sz="2400" dirty="0"/>
              <a:t> </a:t>
            </a:r>
            <a:r>
              <a:rPr lang="en-US" sz="2400" dirty="0" err="1"/>
              <a:t>tử</a:t>
            </a:r>
            <a:r>
              <a:rPr lang="en-US" sz="2400" dirty="0"/>
              <a:t>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xóa</a:t>
            </a:r>
            <a:r>
              <a:rPr lang="en-US" sz="2400" dirty="0"/>
              <a:t> p </a:t>
            </a:r>
            <a:r>
              <a:rPr lang="en-US" sz="2400" dirty="0" err="1"/>
              <a:t>có</a:t>
            </a:r>
            <a:r>
              <a:rPr lang="en-US" sz="2400" dirty="0"/>
              <a:t> NULL </a:t>
            </a:r>
            <a:r>
              <a:rPr lang="en-US" sz="2400" dirty="0" err="1"/>
              <a:t>không</a:t>
            </a:r>
            <a:r>
              <a:rPr lang="en-US" sz="2400" dirty="0"/>
              <a:t>?</a:t>
            </a:r>
          </a:p>
          <a:p>
            <a:pPr marL="342900" indent="-342900" algn="l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Nếu</a:t>
            </a:r>
            <a:r>
              <a:rPr lang="en-US" sz="2400" dirty="0"/>
              <a:t> </a:t>
            </a:r>
            <a:r>
              <a:rPr lang="en-US" sz="2400" dirty="0" err="1"/>
              <a:t>phần</a:t>
            </a:r>
            <a:r>
              <a:rPr lang="en-US" sz="2400" dirty="0"/>
              <a:t> </a:t>
            </a:r>
            <a:r>
              <a:rPr lang="en-US" sz="2400" dirty="0" err="1"/>
              <a:t>tử</a:t>
            </a:r>
            <a:r>
              <a:rPr lang="en-US" sz="2400" dirty="0"/>
              <a:t>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xóa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đầu</a:t>
            </a:r>
            <a:r>
              <a:rPr lang="en-US" sz="2400" dirty="0"/>
              <a:t> </a:t>
            </a:r>
            <a:r>
              <a:rPr lang="en-US" sz="2400" dirty="0" err="1"/>
              <a:t>danh</a:t>
            </a:r>
            <a:r>
              <a:rPr lang="en-US" sz="2400" dirty="0"/>
              <a:t> </a:t>
            </a:r>
            <a:r>
              <a:rPr lang="en-US" sz="2400" dirty="0" err="1"/>
              <a:t>sách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 </a:t>
            </a:r>
            <a:r>
              <a:rPr lang="en-US" sz="2400" dirty="0" err="1">
                <a:sym typeface="Wingdings" panose="05000000000000000000" pitchFamily="2" charset="2"/>
              </a:rPr>
              <a:t>Đơn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giản</a:t>
            </a:r>
            <a:endParaRPr lang="en-US" sz="2400" dirty="0"/>
          </a:p>
          <a:p>
            <a:pPr marL="342900" indent="-342900" algn="l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đệ</a:t>
            </a:r>
            <a:r>
              <a:rPr lang="en-US" sz="2400" dirty="0"/>
              <a:t> </a:t>
            </a:r>
            <a:r>
              <a:rPr lang="en-US" sz="2400" dirty="0" err="1"/>
              <a:t>quy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xóa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72294-CC49-F962-5E86-30ACCB0B2880}"/>
              </a:ext>
            </a:extLst>
          </p:cNvPr>
          <p:cNvSpPr txBox="1"/>
          <p:nvPr/>
        </p:nvSpPr>
        <p:spPr>
          <a:xfrm>
            <a:off x="3599884" y="1820537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>
                <a:latin typeface="Consolas" pitchFamily="49" charset="0"/>
                <a:cs typeface="Consolas" pitchFamily="49" charset="0"/>
              </a:rPr>
              <a:t>p</a:t>
            </a:r>
            <a:endParaRPr lang="en-GB" sz="2000" b="1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47F3CA1-FE27-3D57-2701-25E08932B885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779904" y="2227837"/>
            <a:ext cx="252028" cy="76911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4DFEA0FD-0C0F-F7AD-4F95-47ECCC7428EA}"/>
              </a:ext>
            </a:extLst>
          </p:cNvPr>
          <p:cNvCxnSpPr>
            <a:endCxn id="17" idx="2"/>
          </p:cNvCxnSpPr>
          <p:nvPr/>
        </p:nvCxnSpPr>
        <p:spPr>
          <a:xfrm>
            <a:off x="3167836" y="3212976"/>
            <a:ext cx="2160240" cy="216024"/>
          </a:xfrm>
          <a:prstGeom prst="curvedConnector4">
            <a:avLst>
              <a:gd name="adj1" fmla="val -2747"/>
              <a:gd name="adj2" fmla="val 355847"/>
            </a:avLst>
          </a:prstGeom>
          <a:ln w="38100">
            <a:solidFill>
              <a:srgbClr val="00B05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29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17644 -0.007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28" y="-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L -0.18828 -0.0002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14" y="-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L -0.18828 -0.000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1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17644 -0.0074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28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7460D3-44CE-57A1-DA37-C41C3DD71AD7}"/>
              </a:ext>
            </a:extLst>
          </p:cNvPr>
          <p:cNvSpPr txBox="1">
            <a:spLocks/>
          </p:cNvSpPr>
          <p:nvPr/>
        </p:nvSpPr>
        <p:spPr>
          <a:xfrm>
            <a:off x="365760" y="904271"/>
            <a:ext cx="10515600" cy="502920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1</a:t>
            </a:r>
            <a:r>
              <a:rPr lang="vi-VN" b="1" dirty="0"/>
              <a:t>.</a:t>
            </a:r>
            <a:r>
              <a:rPr lang="en-US" b="1" dirty="0"/>
              <a:t>2</a:t>
            </a:r>
            <a:r>
              <a:rPr lang="vi-VN" b="1" dirty="0"/>
              <a:t>. </a:t>
            </a:r>
            <a:r>
              <a:rPr lang="en-US" b="1" dirty="0" err="1"/>
              <a:t>Cài</a:t>
            </a:r>
            <a:r>
              <a:rPr lang="en-US" b="1" dirty="0"/>
              <a:t> </a:t>
            </a:r>
            <a:r>
              <a:rPr lang="en-US" b="1" dirty="0" err="1"/>
              <a:t>đặt</a:t>
            </a:r>
            <a:endParaRPr lang="vi-VN" b="1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47B7706-00B1-8F1F-B05B-DDF286F49FD2}"/>
              </a:ext>
            </a:extLst>
          </p:cNvPr>
          <p:cNvSpPr/>
          <p:nvPr/>
        </p:nvSpPr>
        <p:spPr>
          <a:xfrm>
            <a:off x="7351849" y="1021181"/>
            <a:ext cx="4350156" cy="1117521"/>
          </a:xfrm>
          <a:prstGeom prst="wedgeRectCallout">
            <a:avLst>
              <a:gd name="adj1" fmla="val -55372"/>
              <a:gd name="adj2" fmla="val 78708"/>
            </a:avLst>
          </a:prstGeom>
          <a:solidFill>
            <a:schemeClr val="bg1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Nếu</a:t>
            </a:r>
            <a:r>
              <a:rPr lang="en-US" sz="2200" dirty="0"/>
              <a:t> </a:t>
            </a:r>
            <a:r>
              <a:rPr lang="en-US" sz="2200" dirty="0" err="1"/>
              <a:t>danh</a:t>
            </a:r>
            <a:r>
              <a:rPr lang="en-US" sz="2200" dirty="0"/>
              <a:t> </a:t>
            </a:r>
            <a:r>
              <a:rPr lang="en-US" sz="2200" dirty="0" err="1"/>
              <a:t>sách</a:t>
            </a:r>
            <a:r>
              <a:rPr lang="en-US" sz="2200" dirty="0"/>
              <a:t> </a:t>
            </a:r>
            <a:r>
              <a:rPr lang="en-US" sz="2200" dirty="0" err="1"/>
              <a:t>hoặc</a:t>
            </a:r>
            <a:r>
              <a:rPr lang="en-US" sz="2200" dirty="0"/>
              <a:t> </a:t>
            </a:r>
            <a:r>
              <a:rPr lang="en-US" sz="2200" dirty="0" err="1"/>
              <a:t>phần</a:t>
            </a:r>
            <a:r>
              <a:rPr lang="en-US" sz="2200" dirty="0"/>
              <a:t> </a:t>
            </a:r>
            <a:r>
              <a:rPr lang="en-US" sz="2200" dirty="0" err="1"/>
              <a:t>tử</a:t>
            </a:r>
            <a:r>
              <a:rPr lang="en-US" sz="2200" dirty="0"/>
              <a:t> </a:t>
            </a:r>
            <a:r>
              <a:rPr lang="en-US" sz="2200" dirty="0" err="1"/>
              <a:t>cần</a:t>
            </a:r>
            <a:r>
              <a:rPr lang="en-US" sz="2200" dirty="0"/>
              <a:t> </a:t>
            </a:r>
            <a:r>
              <a:rPr lang="en-US" sz="2200" dirty="0" err="1"/>
              <a:t>xóa</a:t>
            </a:r>
            <a:r>
              <a:rPr lang="en-US" sz="2200" dirty="0"/>
              <a:t> NULL, </a:t>
            </a:r>
            <a:r>
              <a:rPr lang="en-US" sz="2200" dirty="0" err="1"/>
              <a:t>trả</a:t>
            </a:r>
            <a:r>
              <a:rPr lang="en-US" sz="2200" dirty="0"/>
              <a:t> </a:t>
            </a:r>
            <a:r>
              <a:rPr lang="en-US" sz="2200" dirty="0" err="1"/>
              <a:t>về</a:t>
            </a:r>
            <a:r>
              <a:rPr lang="en-US" sz="2200" dirty="0"/>
              <a:t> </a:t>
            </a:r>
            <a:r>
              <a:rPr lang="en-US" sz="2200" dirty="0" err="1"/>
              <a:t>đầu</a:t>
            </a:r>
            <a:r>
              <a:rPr lang="en-US" sz="2200" dirty="0"/>
              <a:t> </a:t>
            </a:r>
            <a:r>
              <a:rPr lang="en-US" sz="2200" dirty="0" err="1"/>
              <a:t>danh</a:t>
            </a:r>
            <a:r>
              <a:rPr lang="en-US" sz="2200" dirty="0"/>
              <a:t> </a:t>
            </a:r>
            <a:r>
              <a:rPr lang="en-US" sz="2200" dirty="0" err="1"/>
              <a:t>sách</a:t>
            </a:r>
            <a:endParaRPr lang="en-US" sz="2200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345AF3FE-124B-0F56-AD31-0DA40A844AEC}"/>
              </a:ext>
            </a:extLst>
          </p:cNvPr>
          <p:cNvSpPr/>
          <p:nvPr/>
        </p:nvSpPr>
        <p:spPr>
          <a:xfrm>
            <a:off x="7351849" y="2805857"/>
            <a:ext cx="4350156" cy="1246286"/>
          </a:xfrm>
          <a:prstGeom prst="wedgeRectCallout">
            <a:avLst>
              <a:gd name="adj1" fmla="val -55208"/>
              <a:gd name="adj2" fmla="val -74664"/>
            </a:avLst>
          </a:prstGeom>
          <a:solidFill>
            <a:schemeClr val="bg1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Nếu</a:t>
            </a:r>
            <a:r>
              <a:rPr lang="en-US" sz="2200" dirty="0"/>
              <a:t> </a:t>
            </a:r>
            <a:r>
              <a:rPr lang="en-US" sz="2200" dirty="0" err="1"/>
              <a:t>phần</a:t>
            </a:r>
            <a:r>
              <a:rPr lang="en-US" sz="2200" dirty="0"/>
              <a:t> </a:t>
            </a:r>
            <a:r>
              <a:rPr lang="en-US" sz="2200" dirty="0" err="1"/>
              <a:t>tử</a:t>
            </a:r>
            <a:r>
              <a:rPr lang="en-US" sz="2200" dirty="0"/>
              <a:t> </a:t>
            </a:r>
            <a:r>
              <a:rPr lang="en-US" sz="2200" dirty="0" err="1"/>
              <a:t>cần</a:t>
            </a:r>
            <a:r>
              <a:rPr lang="en-US" sz="2200" dirty="0"/>
              <a:t> </a:t>
            </a:r>
            <a:r>
              <a:rPr lang="en-US" sz="2200" dirty="0" err="1"/>
              <a:t>xóa</a:t>
            </a:r>
            <a:r>
              <a:rPr lang="en-US" sz="2200" dirty="0"/>
              <a:t> </a:t>
            </a:r>
            <a:r>
              <a:rPr lang="en-US" sz="2200" dirty="0" err="1"/>
              <a:t>là</a:t>
            </a:r>
            <a:r>
              <a:rPr lang="en-US" sz="2200" dirty="0"/>
              <a:t> </a:t>
            </a:r>
            <a:r>
              <a:rPr lang="en-US" sz="2200" dirty="0" err="1"/>
              <a:t>phần</a:t>
            </a:r>
            <a:r>
              <a:rPr lang="en-US" sz="2200" dirty="0"/>
              <a:t> </a:t>
            </a:r>
            <a:r>
              <a:rPr lang="en-US" sz="2200" dirty="0" err="1"/>
              <a:t>tử</a:t>
            </a:r>
            <a:r>
              <a:rPr lang="en-US" sz="2200" dirty="0"/>
              <a:t> </a:t>
            </a:r>
            <a:r>
              <a:rPr lang="en-US" sz="2200" dirty="0" err="1"/>
              <a:t>đầu</a:t>
            </a:r>
            <a:r>
              <a:rPr lang="en-US" sz="2200" dirty="0"/>
              <a:t> </a:t>
            </a:r>
            <a:r>
              <a:rPr lang="en-US" sz="2200" dirty="0" err="1"/>
              <a:t>danh</a:t>
            </a:r>
            <a:r>
              <a:rPr lang="en-US" sz="2200" dirty="0"/>
              <a:t> </a:t>
            </a:r>
            <a:r>
              <a:rPr lang="en-US" sz="2200" dirty="0" err="1"/>
              <a:t>sách</a:t>
            </a:r>
            <a:r>
              <a:rPr lang="en-US" sz="2200" dirty="0"/>
              <a:t>, </a:t>
            </a:r>
            <a:r>
              <a:rPr lang="en-US" sz="2200" dirty="0" err="1"/>
              <a:t>đổi</a:t>
            </a:r>
            <a:r>
              <a:rPr lang="en-US" sz="2200" dirty="0"/>
              <a:t> </a:t>
            </a:r>
            <a:r>
              <a:rPr lang="en-US" sz="2200" dirty="0" err="1"/>
              <a:t>phần</a:t>
            </a:r>
            <a:r>
              <a:rPr lang="en-US" sz="2200" dirty="0"/>
              <a:t> </a:t>
            </a:r>
            <a:r>
              <a:rPr lang="en-US" sz="2200" dirty="0" err="1"/>
              <a:t>tử</a:t>
            </a:r>
            <a:r>
              <a:rPr lang="en-US" sz="2200" dirty="0"/>
              <a:t> </a:t>
            </a:r>
            <a:r>
              <a:rPr lang="en-US" sz="2200" dirty="0" err="1"/>
              <a:t>đầu</a:t>
            </a:r>
            <a:r>
              <a:rPr lang="en-US" sz="2200" dirty="0"/>
              <a:t> </a:t>
            </a:r>
            <a:r>
              <a:rPr lang="en-US" sz="2200" dirty="0" err="1"/>
              <a:t>và</a:t>
            </a:r>
            <a:r>
              <a:rPr lang="en-US" sz="2200" dirty="0"/>
              <a:t> </a:t>
            </a:r>
            <a:r>
              <a:rPr lang="en-US" sz="2200" dirty="0" err="1"/>
              <a:t>xóa</a:t>
            </a:r>
            <a:r>
              <a:rPr lang="en-US" sz="2200" dirty="0"/>
              <a:t> </a:t>
            </a:r>
            <a:r>
              <a:rPr lang="en-US" sz="2200" dirty="0" err="1"/>
              <a:t>phần</a:t>
            </a:r>
            <a:r>
              <a:rPr lang="en-US" sz="2200" dirty="0"/>
              <a:t> </a:t>
            </a:r>
            <a:r>
              <a:rPr lang="en-US" sz="2200" dirty="0" err="1"/>
              <a:t>tử</a:t>
            </a:r>
            <a:r>
              <a:rPr lang="en-US" sz="2200" dirty="0"/>
              <a:t> </a:t>
            </a:r>
            <a:r>
              <a:rPr lang="en-US" sz="2200" dirty="0" err="1"/>
              <a:t>cần</a:t>
            </a:r>
            <a:r>
              <a:rPr lang="en-US" sz="2200" dirty="0"/>
              <a:t> </a:t>
            </a:r>
            <a:r>
              <a:rPr lang="en-US" sz="2200" dirty="0" err="1"/>
              <a:t>xóa</a:t>
            </a:r>
            <a:endParaRPr lang="en-US" sz="22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3771E9CD-8F04-BE57-25B1-6BC89FCB08DB}"/>
              </a:ext>
            </a:extLst>
          </p:cNvPr>
          <p:cNvSpPr/>
          <p:nvPr/>
        </p:nvSpPr>
        <p:spPr>
          <a:xfrm>
            <a:off x="7440591" y="5197871"/>
            <a:ext cx="4172672" cy="505876"/>
          </a:xfrm>
          <a:prstGeom prst="wedgeRectCallout">
            <a:avLst>
              <a:gd name="adj1" fmla="val -58688"/>
              <a:gd name="adj2" fmla="val -249003"/>
            </a:avLst>
          </a:prstGeom>
          <a:solidFill>
            <a:schemeClr val="bg1"/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indent="0" algn="l">
              <a:buNone/>
            </a:pPr>
            <a:r>
              <a:rPr lang="en-US" sz="2200" dirty="0" err="1"/>
              <a:t>Áp</a:t>
            </a:r>
            <a:r>
              <a:rPr lang="en-US" sz="2200" dirty="0"/>
              <a:t> </a:t>
            </a:r>
            <a:r>
              <a:rPr lang="en-US" sz="2200" dirty="0" err="1"/>
              <a:t>dụng</a:t>
            </a:r>
            <a:r>
              <a:rPr lang="en-US" sz="2200" dirty="0"/>
              <a:t> </a:t>
            </a:r>
            <a:r>
              <a:rPr lang="en-US" sz="2200" dirty="0" err="1"/>
              <a:t>kỹ</a:t>
            </a:r>
            <a:r>
              <a:rPr lang="en-US" sz="2200" dirty="0"/>
              <a:t> </a:t>
            </a:r>
            <a:r>
              <a:rPr lang="en-US" sz="2200" dirty="0" err="1"/>
              <a:t>thuật</a:t>
            </a:r>
            <a:r>
              <a:rPr lang="en-US" sz="2200" dirty="0"/>
              <a:t> </a:t>
            </a:r>
            <a:r>
              <a:rPr lang="en-US" sz="2200" dirty="0" err="1"/>
              <a:t>đệ</a:t>
            </a:r>
            <a:r>
              <a:rPr lang="en-US" sz="2200" dirty="0"/>
              <a:t> </a:t>
            </a:r>
            <a:r>
              <a:rPr lang="en-US" sz="2200" dirty="0" err="1"/>
              <a:t>quy</a:t>
            </a:r>
            <a:r>
              <a:rPr lang="en-US" sz="2200" dirty="0"/>
              <a:t> </a:t>
            </a:r>
            <a:r>
              <a:rPr lang="en-US" sz="2200" dirty="0" err="1"/>
              <a:t>để</a:t>
            </a:r>
            <a:r>
              <a:rPr lang="en-US" sz="2200" dirty="0"/>
              <a:t> </a:t>
            </a:r>
            <a:r>
              <a:rPr lang="en-US" sz="2200" dirty="0" err="1"/>
              <a:t>xóa</a:t>
            </a: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2FD52-FD8B-342D-DECE-E90947A29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38" y="1696163"/>
            <a:ext cx="6421744" cy="325900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6A47DB-BD9B-D952-8148-99C0ECC9FA9D}"/>
              </a:ext>
            </a:extLst>
          </p:cNvPr>
          <p:cNvSpPr/>
          <p:nvPr/>
        </p:nvSpPr>
        <p:spPr>
          <a:xfrm>
            <a:off x="673538" y="2748680"/>
            <a:ext cx="6421744" cy="816323"/>
          </a:xfrm>
          <a:prstGeom prst="rect">
            <a:avLst/>
          </a:prstGeom>
          <a:noFill/>
          <a:ln w="25400">
            <a:solidFill>
              <a:srgbClr val="00B05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B9439A-6AE8-AEA2-4F29-DE732924A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1. XÓA MỘT PHẦN TỬ RA KHỎI DANH SÁCH</a:t>
            </a:r>
          </a:p>
        </p:txBody>
      </p:sp>
    </p:spTree>
    <p:extLst>
      <p:ext uri="{BB962C8B-B14F-4D97-AF65-F5344CB8AC3E}">
        <p14:creationId xmlns:p14="http://schemas.microsoft.com/office/powerpoint/2010/main" val="1407637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9EE4EC-DFC8-E2FC-3B2D-0D1B67A9D710}"/>
              </a:ext>
            </a:extLst>
          </p:cNvPr>
          <p:cNvSpPr/>
          <p:nvPr/>
        </p:nvSpPr>
        <p:spPr>
          <a:xfrm>
            <a:off x="4425" y="1903108"/>
            <a:ext cx="12187575" cy="731521"/>
          </a:xfrm>
          <a:prstGeom prst="rect">
            <a:avLst/>
          </a:prstGeom>
          <a:solidFill>
            <a:srgbClr val="D6E3FF"/>
          </a:solidFill>
          <a:ln w="25400">
            <a:noFill/>
            <a:tailEnd type="arrow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C7EFDAC-E3FC-6B9F-C628-3C197472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39</a:t>
            </a:fld>
            <a:endParaRPr lang="vi-VN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BA6925C-6D1D-FFE0-0876-1E090FF0D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b="1" dirty="0">
                <a:cs typeface="Arial" panose="020B0604020202020204" pitchFamily="34" charset="0"/>
              </a:rPr>
              <a:t>NỘI DUNG TIẾP THEO</a:t>
            </a:r>
            <a:endParaRPr lang="vi-VN" sz="3600" dirty="0"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EC89F-1C9D-B6D8-31BB-FC1289296C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68619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>
                <a:solidFill>
                  <a:schemeClr val="bg2">
                    <a:lumMod val="40000"/>
                    <a:lumOff val="60000"/>
                  </a:schemeClr>
                </a:solidFill>
              </a:rPr>
              <a:t>Xóa một phần tử của danh sách</a:t>
            </a:r>
          </a:p>
          <a:p>
            <a:pPr marL="468619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/>
              <a:t>Đảo ngược thứ tự các phần tử của danh sách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1914757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F033B-52C7-601B-B316-BE4705AA4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NỘI DUNG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EC89F-1C9D-B6D8-31BB-FC1289296C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65760" indent="-411480">
              <a:lnSpc>
                <a:spcPct val="150000"/>
              </a:lnSpc>
              <a:buFont typeface="+mj-lt"/>
              <a:buAutoNum type="arabicPeriod"/>
            </a:pPr>
            <a:r>
              <a:rPr lang="en-US" b="1"/>
              <a:t>Kiến thức cơ sở</a:t>
            </a:r>
            <a:endParaRPr lang="en-US" b="1" dirty="0"/>
          </a:p>
          <a:p>
            <a:pPr marL="365760" indent="-411480">
              <a:lnSpc>
                <a:spcPct val="150000"/>
              </a:lnSpc>
              <a:buFont typeface="+mj-lt"/>
              <a:buAutoNum type="arabicPeriod"/>
            </a:pPr>
            <a:r>
              <a:rPr lang="en-US" b="1"/>
              <a:t>Danh sách liên kết đơn</a:t>
            </a:r>
            <a:endParaRPr lang="en-US" b="1" dirty="0"/>
          </a:p>
          <a:p>
            <a:pPr marL="365760" indent="-411480">
              <a:lnSpc>
                <a:spcPct val="150000"/>
              </a:lnSpc>
              <a:buFont typeface="+mj-lt"/>
              <a:buAutoNum type="arabicPeriod"/>
            </a:pPr>
            <a:r>
              <a:rPr lang="en-US" b="1"/>
              <a:t>Thao tác trên danh sách liên kết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5153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E00010F-1642-11C2-5933-378B2EBC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40</a:t>
            </a:fld>
            <a:endParaRPr lang="vi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FFCFB-1514-F29F-B17A-D4058E7D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2. ĐẢO NGƯỢC THỨ TỰ CÁC PHẦN TỬ CỦA DANH SÁCH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7460D3-44CE-57A1-DA37-C41C3DD71AD7}"/>
              </a:ext>
            </a:extLst>
          </p:cNvPr>
          <p:cNvSpPr txBox="1">
            <a:spLocks/>
          </p:cNvSpPr>
          <p:nvPr/>
        </p:nvSpPr>
        <p:spPr>
          <a:xfrm>
            <a:off x="365760" y="904833"/>
            <a:ext cx="10515600" cy="457200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2</a:t>
            </a:r>
            <a:r>
              <a:rPr lang="vi-VN" sz="2600" b="1" dirty="0"/>
              <a:t>.</a:t>
            </a:r>
            <a:r>
              <a:rPr lang="en-US" sz="2600" b="1" dirty="0"/>
              <a:t>1</a:t>
            </a:r>
            <a:r>
              <a:rPr lang="vi-VN" sz="2600" b="1" dirty="0"/>
              <a:t>. </a:t>
            </a:r>
            <a:r>
              <a:rPr lang="en-US" sz="2600" b="1" dirty="0" err="1"/>
              <a:t>Bài</a:t>
            </a:r>
            <a:r>
              <a:rPr lang="en-US" sz="2600" b="1" dirty="0"/>
              <a:t> </a:t>
            </a:r>
            <a:r>
              <a:rPr lang="en-US" sz="2600" b="1" dirty="0" err="1"/>
              <a:t>toán</a:t>
            </a:r>
            <a:endParaRPr lang="vi-VN" sz="26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3D157C-6739-96AC-AE5F-8CB394CBF112}"/>
              </a:ext>
            </a:extLst>
          </p:cNvPr>
          <p:cNvSpPr/>
          <p:nvPr/>
        </p:nvSpPr>
        <p:spPr>
          <a:xfrm>
            <a:off x="3380104" y="4839570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580035-C77B-9040-FA24-EAD5A3CE9BE8}"/>
              </a:ext>
            </a:extLst>
          </p:cNvPr>
          <p:cNvSpPr/>
          <p:nvPr/>
        </p:nvSpPr>
        <p:spPr>
          <a:xfrm>
            <a:off x="3956168" y="4839570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882EEE-6A77-CA5E-BAE4-5EFFDDCC0C40}"/>
              </a:ext>
            </a:extLst>
          </p:cNvPr>
          <p:cNvCxnSpPr/>
          <p:nvPr/>
        </p:nvCxnSpPr>
        <p:spPr>
          <a:xfrm>
            <a:off x="4100184" y="5055594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A40F7B9-7D34-3229-A6FA-FC029E66A1DA}"/>
              </a:ext>
            </a:extLst>
          </p:cNvPr>
          <p:cNvSpPr/>
          <p:nvPr/>
        </p:nvSpPr>
        <p:spPr>
          <a:xfrm>
            <a:off x="4676248" y="4839570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513341-3E3A-B306-2B6F-23A7BF4B3D1F}"/>
              </a:ext>
            </a:extLst>
          </p:cNvPr>
          <p:cNvSpPr/>
          <p:nvPr/>
        </p:nvSpPr>
        <p:spPr>
          <a:xfrm>
            <a:off x="5252312" y="4839570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778C90-19B7-7186-5FA2-2DCE33FB5286}"/>
              </a:ext>
            </a:extLst>
          </p:cNvPr>
          <p:cNvCxnSpPr/>
          <p:nvPr/>
        </p:nvCxnSpPr>
        <p:spPr>
          <a:xfrm>
            <a:off x="5396328" y="5055594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02430E3-A53D-D1F0-0925-631A1E65CE5A}"/>
              </a:ext>
            </a:extLst>
          </p:cNvPr>
          <p:cNvSpPr/>
          <p:nvPr/>
        </p:nvSpPr>
        <p:spPr>
          <a:xfrm>
            <a:off x="6724755" y="4839570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C7F26E-0CED-C2C0-C7F8-57D4D370B56A}"/>
              </a:ext>
            </a:extLst>
          </p:cNvPr>
          <p:cNvSpPr/>
          <p:nvPr/>
        </p:nvSpPr>
        <p:spPr>
          <a:xfrm>
            <a:off x="7300819" y="4839570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50F377-4910-15F2-23C5-3C2C865FC1E7}"/>
              </a:ext>
            </a:extLst>
          </p:cNvPr>
          <p:cNvCxnSpPr/>
          <p:nvPr/>
        </p:nvCxnSpPr>
        <p:spPr>
          <a:xfrm>
            <a:off x="7444835" y="5055594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9B9E309-8552-11CF-420B-35B6CA372435}"/>
              </a:ext>
            </a:extLst>
          </p:cNvPr>
          <p:cNvSpPr/>
          <p:nvPr/>
        </p:nvSpPr>
        <p:spPr>
          <a:xfrm>
            <a:off x="8060624" y="4839570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>
                <a:solidFill>
                  <a:schemeClr val="tx1"/>
                </a:solidFill>
              </a:rPr>
              <a:t>9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131CE9-2A86-2882-79C4-F8620ED6F551}"/>
              </a:ext>
            </a:extLst>
          </p:cNvPr>
          <p:cNvSpPr/>
          <p:nvPr/>
        </p:nvSpPr>
        <p:spPr>
          <a:xfrm>
            <a:off x="8636688" y="4839570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84C361C-A637-5C56-EAEB-6A5B144151ED}"/>
              </a:ext>
            </a:extLst>
          </p:cNvPr>
          <p:cNvCxnSpPr/>
          <p:nvPr/>
        </p:nvCxnSpPr>
        <p:spPr>
          <a:xfrm>
            <a:off x="8780704" y="5055594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9D422F3-EE91-8823-E83E-7AAEFB2B9180}"/>
              </a:ext>
            </a:extLst>
          </p:cNvPr>
          <p:cNvSpPr/>
          <p:nvPr/>
        </p:nvSpPr>
        <p:spPr>
          <a:xfrm>
            <a:off x="9356768" y="4839570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>
                <a:solidFill>
                  <a:schemeClr val="tx1"/>
                </a:solidFill>
              </a:rPr>
              <a:t>5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25739C-6D86-CD98-F393-7E850B19867E}"/>
              </a:ext>
            </a:extLst>
          </p:cNvPr>
          <p:cNvSpPr/>
          <p:nvPr/>
        </p:nvSpPr>
        <p:spPr>
          <a:xfrm>
            <a:off x="9932832" y="4839570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509C1C-E3E2-A26A-3050-01BD2E09A43E}"/>
              </a:ext>
            </a:extLst>
          </p:cNvPr>
          <p:cNvSpPr txBox="1"/>
          <p:nvPr/>
        </p:nvSpPr>
        <p:spPr>
          <a:xfrm>
            <a:off x="5956959" y="4834192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. . 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301B8F-51EB-F01F-DAA9-E3F02928EA0D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3308096" y="4177227"/>
            <a:ext cx="360040" cy="66234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F855816-58B8-993D-BB27-25FE55160051}"/>
              </a:ext>
            </a:extLst>
          </p:cNvPr>
          <p:cNvSpPr txBox="1"/>
          <p:nvPr/>
        </p:nvSpPr>
        <p:spPr>
          <a:xfrm>
            <a:off x="2876048" y="3808947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onsolas" pitchFamily="49" charset="0"/>
                <a:cs typeface="Consolas" pitchFamily="49" charset="0"/>
              </a:rPr>
              <a:t>head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2D80C0-CA26-B838-9949-AE8CAE1E027A}"/>
              </a:ext>
            </a:extLst>
          </p:cNvPr>
          <p:cNvGrpSpPr/>
          <p:nvPr/>
        </p:nvGrpSpPr>
        <p:grpSpPr>
          <a:xfrm>
            <a:off x="10076848" y="4911578"/>
            <a:ext cx="648072" cy="297407"/>
            <a:chOff x="8592620" y="2963789"/>
            <a:chExt cx="648072" cy="29740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1821540-42CC-735C-36A1-0CB542ADC999}"/>
                </a:ext>
              </a:extLst>
            </p:cNvPr>
            <p:cNvCxnSpPr/>
            <p:nvPr/>
          </p:nvCxnSpPr>
          <p:spPr>
            <a:xfrm>
              <a:off x="8592620" y="3107805"/>
              <a:ext cx="5760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ECB8999-85D4-48DB-6358-200703E9E7D7}"/>
                </a:ext>
              </a:extLst>
            </p:cNvPr>
            <p:cNvCxnSpPr/>
            <p:nvPr/>
          </p:nvCxnSpPr>
          <p:spPr>
            <a:xfrm>
              <a:off x="9168684" y="2963789"/>
              <a:ext cx="0" cy="2974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54B5E09-C9F7-9FC8-36C6-09094620CE56}"/>
                </a:ext>
              </a:extLst>
            </p:cNvPr>
            <p:cNvCxnSpPr/>
            <p:nvPr/>
          </p:nvCxnSpPr>
          <p:spPr>
            <a:xfrm>
              <a:off x="9240692" y="2963789"/>
              <a:ext cx="0" cy="2974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8141896-77D4-D6D8-3174-72AACCED13F4}"/>
              </a:ext>
            </a:extLst>
          </p:cNvPr>
          <p:cNvSpPr/>
          <p:nvPr/>
        </p:nvSpPr>
        <p:spPr>
          <a:xfrm>
            <a:off x="3380104" y="2280764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3C8767D-9CAA-5585-4CA6-2F3AFE71D508}"/>
              </a:ext>
            </a:extLst>
          </p:cNvPr>
          <p:cNvSpPr/>
          <p:nvPr/>
        </p:nvSpPr>
        <p:spPr>
          <a:xfrm>
            <a:off x="3956168" y="2280764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C1A3DEDF-BB6F-B30D-0970-E0260A60DF23}"/>
              </a:ext>
            </a:extLst>
          </p:cNvPr>
          <p:cNvCxnSpPr/>
          <p:nvPr/>
        </p:nvCxnSpPr>
        <p:spPr>
          <a:xfrm>
            <a:off x="4100184" y="2496788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D46EBF2-E1FA-3AB6-1E5C-B73D18A1F99B}"/>
              </a:ext>
            </a:extLst>
          </p:cNvPr>
          <p:cNvSpPr/>
          <p:nvPr/>
        </p:nvSpPr>
        <p:spPr>
          <a:xfrm>
            <a:off x="4676248" y="2280764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146D4B7-B9EA-7E0B-F292-FE7C8C037AD1}"/>
              </a:ext>
            </a:extLst>
          </p:cNvPr>
          <p:cNvSpPr/>
          <p:nvPr/>
        </p:nvSpPr>
        <p:spPr>
          <a:xfrm>
            <a:off x="5252312" y="2280764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16617FAB-1445-2315-9DAB-70EC17B3383A}"/>
              </a:ext>
            </a:extLst>
          </p:cNvPr>
          <p:cNvCxnSpPr/>
          <p:nvPr/>
        </p:nvCxnSpPr>
        <p:spPr>
          <a:xfrm>
            <a:off x="5396328" y="2496788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BE11735-B21C-6D9A-694F-424B99263C87}"/>
              </a:ext>
            </a:extLst>
          </p:cNvPr>
          <p:cNvSpPr/>
          <p:nvPr/>
        </p:nvSpPr>
        <p:spPr>
          <a:xfrm>
            <a:off x="5972392" y="2280764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C67B658-376A-DD99-65DB-25B5F1D00BA9}"/>
              </a:ext>
            </a:extLst>
          </p:cNvPr>
          <p:cNvSpPr/>
          <p:nvPr/>
        </p:nvSpPr>
        <p:spPr>
          <a:xfrm>
            <a:off x="6548456" y="2280764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4D43CC10-3949-88E4-109B-E5F27C0E5EDA}"/>
              </a:ext>
            </a:extLst>
          </p:cNvPr>
          <p:cNvCxnSpPr/>
          <p:nvPr/>
        </p:nvCxnSpPr>
        <p:spPr>
          <a:xfrm>
            <a:off x="6692472" y="2496788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1DF1154-0277-03F3-B58E-3B9DAD37F8C3}"/>
              </a:ext>
            </a:extLst>
          </p:cNvPr>
          <p:cNvSpPr/>
          <p:nvPr/>
        </p:nvSpPr>
        <p:spPr>
          <a:xfrm>
            <a:off x="8060624" y="2280764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D14C252-32F6-9A7D-0730-5D2E881BE093}"/>
              </a:ext>
            </a:extLst>
          </p:cNvPr>
          <p:cNvSpPr/>
          <p:nvPr/>
        </p:nvSpPr>
        <p:spPr>
          <a:xfrm>
            <a:off x="8636688" y="2280764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A998835-D1AE-46F0-5069-CAD4929318A3}"/>
              </a:ext>
            </a:extLst>
          </p:cNvPr>
          <p:cNvCxnSpPr/>
          <p:nvPr/>
        </p:nvCxnSpPr>
        <p:spPr>
          <a:xfrm>
            <a:off x="8780704" y="2496788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8E1185C3-8A5C-0F42-2219-64D4E16E5FEE}"/>
              </a:ext>
            </a:extLst>
          </p:cNvPr>
          <p:cNvSpPr/>
          <p:nvPr/>
        </p:nvSpPr>
        <p:spPr>
          <a:xfrm>
            <a:off x="9356768" y="2280764"/>
            <a:ext cx="576064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26A0622-DA7C-6A9F-9F1E-68098FE37C8E}"/>
              </a:ext>
            </a:extLst>
          </p:cNvPr>
          <p:cNvSpPr/>
          <p:nvPr/>
        </p:nvSpPr>
        <p:spPr>
          <a:xfrm>
            <a:off x="9932832" y="2280764"/>
            <a:ext cx="288032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E055AA2-AE77-75E8-B3C0-EADAF9F61AA9}"/>
              </a:ext>
            </a:extLst>
          </p:cNvPr>
          <p:cNvSpPr txBox="1"/>
          <p:nvPr/>
        </p:nvSpPr>
        <p:spPr>
          <a:xfrm>
            <a:off x="7340544" y="228076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. . .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D12FE7C-447C-E476-0E4E-ADAD952DFABF}"/>
              </a:ext>
            </a:extLst>
          </p:cNvPr>
          <p:cNvCxnSpPr>
            <a:cxnSpLocks/>
            <a:endCxn id="123" idx="0"/>
          </p:cNvCxnSpPr>
          <p:nvPr/>
        </p:nvCxnSpPr>
        <p:spPr>
          <a:xfrm>
            <a:off x="3308096" y="1618421"/>
            <a:ext cx="360040" cy="66234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FD29CFDD-482B-3CD0-71BF-9B734E6B21BD}"/>
              </a:ext>
            </a:extLst>
          </p:cNvPr>
          <p:cNvSpPr txBox="1"/>
          <p:nvPr/>
        </p:nvSpPr>
        <p:spPr>
          <a:xfrm>
            <a:off x="2876048" y="1250141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onsolas" pitchFamily="49" charset="0"/>
                <a:cs typeface="Consolas" pitchFamily="49" charset="0"/>
              </a:rPr>
              <a:t>head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3DC2132-2BC5-6C99-8395-C9A4ACDF0EF4}"/>
              </a:ext>
            </a:extLst>
          </p:cNvPr>
          <p:cNvGrpSpPr/>
          <p:nvPr/>
        </p:nvGrpSpPr>
        <p:grpSpPr>
          <a:xfrm>
            <a:off x="10076848" y="2352772"/>
            <a:ext cx="648072" cy="297407"/>
            <a:chOff x="8592620" y="2963789"/>
            <a:chExt cx="648072" cy="297407"/>
          </a:xfrm>
        </p:grpSpPr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B5C18826-EC6C-5E0D-0DB1-51D67DA42C66}"/>
                </a:ext>
              </a:extLst>
            </p:cNvPr>
            <p:cNvCxnSpPr/>
            <p:nvPr/>
          </p:nvCxnSpPr>
          <p:spPr>
            <a:xfrm>
              <a:off x="8592620" y="3107805"/>
              <a:ext cx="5760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2E2B2BA-552D-3337-90B8-A22455B9AD4E}"/>
                </a:ext>
              </a:extLst>
            </p:cNvPr>
            <p:cNvCxnSpPr/>
            <p:nvPr/>
          </p:nvCxnSpPr>
          <p:spPr>
            <a:xfrm>
              <a:off x="9168684" y="2963789"/>
              <a:ext cx="0" cy="2974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FC061CD-8994-05D4-4379-24B8D309C7F1}"/>
                </a:ext>
              </a:extLst>
            </p:cNvPr>
            <p:cNvCxnSpPr/>
            <p:nvPr/>
          </p:nvCxnSpPr>
          <p:spPr>
            <a:xfrm>
              <a:off x="9240692" y="2963789"/>
              <a:ext cx="0" cy="2974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877A24B0-886C-A7E4-93AB-A4B776271C46}"/>
              </a:ext>
            </a:extLst>
          </p:cNvPr>
          <p:cNvSpPr txBox="1"/>
          <p:nvPr/>
        </p:nvSpPr>
        <p:spPr>
          <a:xfrm>
            <a:off x="1114294" y="2269456"/>
            <a:ext cx="1651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>
                <a:solidFill>
                  <a:schemeClr val="accent1">
                    <a:lumMod val="75000"/>
                    <a:lumOff val="25000"/>
                  </a:schemeClr>
                </a:solidFill>
                <a:cs typeface="Consolas" pitchFamily="49" charset="0"/>
              </a:rPr>
              <a:t>Đầu</a:t>
            </a:r>
            <a:r>
              <a:rPr lang="en-GB" sz="2400" b="1" dirty="0">
                <a:solidFill>
                  <a:schemeClr val="accent1">
                    <a:lumMod val="75000"/>
                    <a:lumOff val="25000"/>
                  </a:schemeClr>
                </a:solidFill>
                <a:cs typeface="Consolas" pitchFamily="49" charset="0"/>
              </a:rPr>
              <a:t> </a:t>
            </a:r>
            <a:r>
              <a:rPr lang="en-GB" sz="2400" b="1" dirty="0" err="1">
                <a:solidFill>
                  <a:schemeClr val="accent1">
                    <a:lumMod val="75000"/>
                    <a:lumOff val="25000"/>
                  </a:schemeClr>
                </a:solidFill>
                <a:cs typeface="Consolas" pitchFamily="49" charset="0"/>
              </a:rPr>
              <a:t>vào</a:t>
            </a:r>
            <a:r>
              <a:rPr lang="en-GB" sz="2400" b="1" dirty="0">
                <a:solidFill>
                  <a:schemeClr val="accent1">
                    <a:lumMod val="75000"/>
                    <a:lumOff val="25000"/>
                  </a:schemeClr>
                </a:solidFill>
                <a:cs typeface="Consolas" pitchFamily="49" charset="0"/>
              </a:rPr>
              <a:t>: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CD53FDE9-1E0C-6643-9338-0EDD88F33D0B}"/>
              </a:ext>
            </a:extLst>
          </p:cNvPr>
          <p:cNvSpPr txBox="1"/>
          <p:nvPr/>
        </p:nvSpPr>
        <p:spPr>
          <a:xfrm>
            <a:off x="1115675" y="4819507"/>
            <a:ext cx="1651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>
                <a:solidFill>
                  <a:schemeClr val="accent1">
                    <a:lumMod val="75000"/>
                    <a:lumOff val="25000"/>
                  </a:schemeClr>
                </a:solidFill>
                <a:cs typeface="Consolas" pitchFamily="49" charset="0"/>
              </a:rPr>
              <a:t>Đầu</a:t>
            </a:r>
            <a:r>
              <a:rPr lang="en-GB" sz="2400" b="1" dirty="0">
                <a:solidFill>
                  <a:schemeClr val="accent1">
                    <a:lumMod val="75000"/>
                    <a:lumOff val="25000"/>
                  </a:schemeClr>
                </a:solidFill>
                <a:cs typeface="Consolas" pitchFamily="49" charset="0"/>
              </a:rPr>
              <a:t> </a:t>
            </a:r>
            <a:r>
              <a:rPr lang="en-GB" sz="2400" b="1" dirty="0" err="1">
                <a:solidFill>
                  <a:schemeClr val="accent1">
                    <a:lumMod val="75000"/>
                    <a:lumOff val="25000"/>
                  </a:schemeClr>
                </a:solidFill>
                <a:cs typeface="Consolas" pitchFamily="49" charset="0"/>
              </a:rPr>
              <a:t>ra</a:t>
            </a:r>
            <a:r>
              <a:rPr lang="en-GB" sz="2400" b="1" dirty="0">
                <a:solidFill>
                  <a:schemeClr val="accent1">
                    <a:lumMod val="75000"/>
                    <a:lumOff val="25000"/>
                  </a:schemeClr>
                </a:solidFill>
                <a:cs typeface="Consolas" pitchFamily="49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8841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E00010F-1642-11C2-5933-378B2EBC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41</a:t>
            </a:fld>
            <a:endParaRPr lang="vi-VN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C97214-63CD-008F-DF02-7ADAD6C95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2. ĐẢO NGƯỢC THỨ TỰ CÁC PHẦN TỬ CỦA DANH SÁCH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124DF-40BB-B474-EE9B-08E98634C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444" y="1228412"/>
            <a:ext cx="4850997" cy="4826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239BF5-8232-D650-0D01-E3778EAAF511}"/>
              </a:ext>
            </a:extLst>
          </p:cNvPr>
          <p:cNvSpPr txBox="1"/>
          <p:nvPr/>
        </p:nvSpPr>
        <p:spPr>
          <a:xfrm>
            <a:off x="551726" y="6343005"/>
            <a:ext cx="5719436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sz="1600" i="1" dirty="0" err="1"/>
              <a:t>Nguồn</a:t>
            </a:r>
            <a:r>
              <a:rPr lang="en-US" sz="1600" i="1" dirty="0"/>
              <a:t>: https://www.geeksforgeeks.org/reverse-a-linked-list/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A85CD9-199C-DFA6-E01F-E3598426B63A}"/>
              </a:ext>
            </a:extLst>
          </p:cNvPr>
          <p:cNvSpPr txBox="1">
            <a:spLocks/>
          </p:cNvSpPr>
          <p:nvPr/>
        </p:nvSpPr>
        <p:spPr>
          <a:xfrm>
            <a:off x="365760" y="904833"/>
            <a:ext cx="10515600" cy="457200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2</a:t>
            </a:r>
            <a:r>
              <a:rPr lang="vi-VN" sz="2600" b="1" dirty="0"/>
              <a:t>.</a:t>
            </a:r>
            <a:r>
              <a:rPr lang="en-US" sz="2600" b="1" dirty="0"/>
              <a:t>2</a:t>
            </a:r>
            <a:r>
              <a:rPr lang="vi-VN" sz="2600" b="1" dirty="0"/>
              <a:t>. </a:t>
            </a:r>
            <a:r>
              <a:rPr lang="en-US" sz="2600" b="1" dirty="0"/>
              <a:t>Ý </a:t>
            </a:r>
            <a:r>
              <a:rPr lang="en-US" sz="2600" b="1" dirty="0" err="1"/>
              <a:t>tưởng</a:t>
            </a:r>
            <a:endParaRPr lang="vi-VN" sz="26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7AFD5D-8D01-8C9B-CD85-6D45F8B82276}"/>
              </a:ext>
            </a:extLst>
          </p:cNvPr>
          <p:cNvSpPr/>
          <p:nvPr/>
        </p:nvSpPr>
        <p:spPr>
          <a:xfrm>
            <a:off x="3037940" y="1239989"/>
            <a:ext cx="5719436" cy="4826742"/>
          </a:xfrm>
          <a:prstGeom prst="rect">
            <a:avLst/>
          </a:prstGeom>
          <a:noFill/>
          <a:ln w="25400">
            <a:solidFill>
              <a:schemeClr val="accent6">
                <a:lumMod val="95000"/>
                <a:lumOff val="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89034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E59250-FD17-9F17-FF91-BA1FB245B2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1"/>
          <a:stretch/>
        </p:blipFill>
        <p:spPr>
          <a:xfrm>
            <a:off x="4020181" y="1616205"/>
            <a:ext cx="3711424" cy="46755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A9284E-CF2F-69C6-360A-32209138C021}"/>
              </a:ext>
            </a:extLst>
          </p:cNvPr>
          <p:cNvSpPr/>
          <p:nvPr/>
        </p:nvSpPr>
        <p:spPr>
          <a:xfrm>
            <a:off x="3431194" y="1535346"/>
            <a:ext cx="5131447" cy="4837445"/>
          </a:xfrm>
          <a:prstGeom prst="rect">
            <a:avLst/>
          </a:prstGeom>
          <a:noFill/>
          <a:ln w="25400">
            <a:solidFill>
              <a:schemeClr val="accent6">
                <a:lumMod val="95000"/>
                <a:lumOff val="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7460D3-44CE-57A1-DA37-C41C3DD71AD7}"/>
              </a:ext>
            </a:extLst>
          </p:cNvPr>
          <p:cNvSpPr txBox="1">
            <a:spLocks/>
          </p:cNvSpPr>
          <p:nvPr/>
        </p:nvSpPr>
        <p:spPr>
          <a:xfrm>
            <a:off x="365760" y="904833"/>
            <a:ext cx="10515600" cy="457200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/>
              <a:t>2</a:t>
            </a:r>
            <a:r>
              <a:rPr lang="vi-VN" sz="2600" b="1"/>
              <a:t>.</a:t>
            </a:r>
            <a:r>
              <a:rPr lang="en-US" sz="2600" b="1"/>
              <a:t>3</a:t>
            </a:r>
            <a:r>
              <a:rPr lang="vi-VN" sz="2600" b="1"/>
              <a:t>.</a:t>
            </a:r>
            <a:r>
              <a:rPr lang="en-US" sz="2600" b="1"/>
              <a:t> Cài đặt</a:t>
            </a:r>
            <a:endParaRPr lang="vi-VN" sz="2600" b="1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E00010F-1642-11C2-5933-378B2EBC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42</a:t>
            </a:fld>
            <a:endParaRPr lang="vi-V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7BC86C-BCD4-A809-A54F-107AA6D11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2. ĐẢO NGƯỢC THỨ TỰ CÁC PHẦN TỬ CỦA DANH SÁCH</a:t>
            </a:r>
          </a:p>
        </p:txBody>
      </p:sp>
    </p:spTree>
    <p:extLst>
      <p:ext uri="{BB962C8B-B14F-4D97-AF65-F5344CB8AC3E}">
        <p14:creationId xmlns:p14="http://schemas.microsoft.com/office/powerpoint/2010/main" val="1955164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73AC3-881F-07EE-6780-37386CF18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noProof="0" dirty="0" smtClean="0"/>
              <a:pPr algn="ctr"/>
              <a:t>43</a:t>
            </a:fld>
            <a:endParaRPr lang="vi-VN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F80889-5137-4541-1C6C-8A1EC24FD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>
                <a:cs typeface="Arial" panose="020B0604020202020204" pitchFamily="34" charset="0"/>
              </a:rPr>
              <a:t>TỔNG KẾT VÀ GỢI MỞ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8FD8A9-F1B9-1F68-4950-442DCB59AF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65760" indent="-365760" algn="just">
              <a:lnSpc>
                <a:spcPct val="150000"/>
              </a:lnSpc>
              <a:spcBef>
                <a:spcPts val="300"/>
              </a:spcBef>
              <a:spcAft>
                <a:spcPts val="1200"/>
              </a:spcAft>
              <a:buAutoNum type="arabicPeriod"/>
            </a:pPr>
            <a:r>
              <a:rPr lang="en-US" sz="2400" b="1" dirty="0" err="1">
                <a:solidFill>
                  <a:schemeClr val="accent1"/>
                </a:solidFill>
                <a:cs typeface="Arial"/>
              </a:rPr>
              <a:t>Tổng</a:t>
            </a:r>
            <a:r>
              <a:rPr lang="en-US" sz="2400" b="1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cs typeface="Arial"/>
              </a:rPr>
              <a:t>kết</a:t>
            </a:r>
            <a:r>
              <a:rPr lang="en-US" sz="2400" b="1" dirty="0">
                <a:solidFill>
                  <a:schemeClr val="accent1"/>
                </a:solidFill>
                <a:cs typeface="Arial"/>
              </a:rPr>
              <a:t>: </a:t>
            </a:r>
            <a:r>
              <a:rPr lang="en-US" sz="2400" dirty="0" err="1">
                <a:solidFill>
                  <a:schemeClr val="accent1"/>
                </a:solidFill>
                <a:cs typeface="Arial"/>
              </a:rPr>
              <a:t>Cài</a:t>
            </a:r>
            <a:r>
              <a:rPr lang="en-US" sz="24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cs typeface="Arial"/>
              </a:rPr>
              <a:t>đặt</a:t>
            </a:r>
            <a:r>
              <a:rPr lang="en-US" sz="2400" dirty="0">
                <a:solidFill>
                  <a:schemeClr val="accent1"/>
                </a:solidFill>
                <a:cs typeface="Arial"/>
              </a:rPr>
              <a:t> 2 </a:t>
            </a:r>
            <a:r>
              <a:rPr lang="en-US" sz="2400" dirty="0" err="1">
                <a:solidFill>
                  <a:schemeClr val="accent1"/>
                </a:solidFill>
                <a:cs typeface="Arial"/>
              </a:rPr>
              <a:t>thao</a:t>
            </a:r>
            <a:r>
              <a:rPr lang="en-US" sz="24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cs typeface="Arial"/>
              </a:rPr>
              <a:t>tác</a:t>
            </a:r>
            <a:r>
              <a:rPr lang="en-US" sz="24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cs typeface="Arial"/>
              </a:rPr>
              <a:t>quan</a:t>
            </a:r>
            <a:r>
              <a:rPr lang="en-US" sz="24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cs typeface="Arial"/>
              </a:rPr>
              <a:t>trọng</a:t>
            </a:r>
            <a:r>
              <a:rPr lang="en-US" sz="24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cs typeface="Arial"/>
              </a:rPr>
              <a:t>trên</a:t>
            </a:r>
            <a:r>
              <a:rPr lang="en-US" sz="24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cs typeface="Arial"/>
              </a:rPr>
              <a:t>danh</a:t>
            </a:r>
            <a:r>
              <a:rPr lang="en-US" sz="24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cs typeface="Arial"/>
              </a:rPr>
              <a:t>sách</a:t>
            </a:r>
            <a:r>
              <a:rPr lang="en-US" sz="24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cs typeface="Arial"/>
              </a:rPr>
              <a:t>liên</a:t>
            </a:r>
            <a:r>
              <a:rPr lang="en-US" sz="24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cs typeface="Arial"/>
              </a:rPr>
              <a:t>kết</a:t>
            </a:r>
            <a:r>
              <a:rPr lang="en-US" sz="2400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cs typeface="Arial"/>
              </a:rPr>
              <a:t>đơn</a:t>
            </a:r>
            <a:r>
              <a:rPr lang="en-US" sz="2400" dirty="0">
                <a:solidFill>
                  <a:schemeClr val="accent1"/>
                </a:solidFill>
                <a:cs typeface="Arial"/>
              </a:rPr>
              <a:t>: </a:t>
            </a:r>
            <a:r>
              <a:rPr lang="en-US" sz="2400" b="1" dirty="0" err="1">
                <a:solidFill>
                  <a:srgbClr val="002060"/>
                </a:solidFill>
                <a:cs typeface="Arial"/>
              </a:rPr>
              <a:t>loại</a:t>
            </a:r>
            <a:r>
              <a:rPr lang="en-US" sz="2400" b="1" dirty="0">
                <a:solidFill>
                  <a:srgbClr val="002060"/>
                </a:solidFill>
                <a:cs typeface="Arial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cs typeface="Arial"/>
              </a:rPr>
              <a:t>bỏ</a:t>
            </a:r>
            <a:r>
              <a:rPr lang="en-US" sz="2400" b="1" dirty="0">
                <a:solidFill>
                  <a:srgbClr val="002060"/>
                </a:solidFill>
                <a:cs typeface="Arial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cs typeface="Arial"/>
              </a:rPr>
              <a:t>một</a:t>
            </a:r>
            <a:r>
              <a:rPr lang="en-US" sz="2400" b="1" dirty="0">
                <a:solidFill>
                  <a:srgbClr val="002060"/>
                </a:solidFill>
                <a:cs typeface="Arial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cs typeface="Arial"/>
              </a:rPr>
              <a:t>phần</a:t>
            </a:r>
            <a:r>
              <a:rPr lang="en-US" sz="2400" b="1" dirty="0">
                <a:solidFill>
                  <a:srgbClr val="002060"/>
                </a:solidFill>
                <a:cs typeface="Arial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cs typeface="Arial"/>
              </a:rPr>
              <a:t>tử</a:t>
            </a:r>
            <a:r>
              <a:rPr lang="en-US" sz="2400" b="1" dirty="0">
                <a:solidFill>
                  <a:srgbClr val="002060"/>
                </a:solidFill>
                <a:cs typeface="Arial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cs typeface="Arial"/>
              </a:rPr>
              <a:t>ra</a:t>
            </a:r>
            <a:r>
              <a:rPr lang="en-US" sz="2400" b="1" dirty="0">
                <a:solidFill>
                  <a:srgbClr val="002060"/>
                </a:solidFill>
                <a:cs typeface="Arial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cs typeface="Arial"/>
              </a:rPr>
              <a:t>khỏi</a:t>
            </a:r>
            <a:r>
              <a:rPr lang="en-US" sz="2400" b="1" dirty="0">
                <a:solidFill>
                  <a:srgbClr val="002060"/>
                </a:solidFill>
                <a:cs typeface="Arial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cs typeface="Arial"/>
              </a:rPr>
              <a:t>danh</a:t>
            </a:r>
            <a:r>
              <a:rPr lang="en-US" sz="2400" b="1" dirty="0">
                <a:solidFill>
                  <a:srgbClr val="002060"/>
                </a:solidFill>
                <a:cs typeface="Arial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cs typeface="Arial"/>
              </a:rPr>
              <a:t>sách</a:t>
            </a:r>
            <a:r>
              <a:rPr lang="en-US" sz="2400" b="1" dirty="0">
                <a:solidFill>
                  <a:srgbClr val="002060"/>
                </a:solidFill>
                <a:cs typeface="Arial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cs typeface="Arial"/>
              </a:rPr>
              <a:t>và</a:t>
            </a:r>
            <a:r>
              <a:rPr lang="en-US" sz="2400" b="1" dirty="0">
                <a:solidFill>
                  <a:srgbClr val="002060"/>
                </a:solidFill>
                <a:cs typeface="Arial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cs typeface="Arial"/>
              </a:rPr>
              <a:t>đảo</a:t>
            </a:r>
            <a:r>
              <a:rPr lang="en-US" sz="2400" b="1" dirty="0">
                <a:solidFill>
                  <a:srgbClr val="002060"/>
                </a:solidFill>
                <a:cs typeface="Arial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cs typeface="Arial"/>
              </a:rPr>
              <a:t>ngược</a:t>
            </a:r>
            <a:r>
              <a:rPr lang="en-US" sz="2400" b="1" dirty="0">
                <a:solidFill>
                  <a:srgbClr val="002060"/>
                </a:solidFill>
                <a:cs typeface="Arial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cs typeface="Arial"/>
              </a:rPr>
              <a:t>thứ</a:t>
            </a:r>
            <a:r>
              <a:rPr lang="en-US" sz="2400" b="1" dirty="0">
                <a:solidFill>
                  <a:srgbClr val="002060"/>
                </a:solidFill>
                <a:cs typeface="Arial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cs typeface="Arial"/>
              </a:rPr>
              <a:t>tự</a:t>
            </a:r>
            <a:r>
              <a:rPr lang="en-US" sz="2400" b="1" dirty="0">
                <a:solidFill>
                  <a:srgbClr val="002060"/>
                </a:solidFill>
                <a:cs typeface="Arial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cs typeface="Arial"/>
              </a:rPr>
              <a:t>các</a:t>
            </a:r>
            <a:r>
              <a:rPr lang="en-US" sz="2400" b="1" dirty="0">
                <a:solidFill>
                  <a:srgbClr val="002060"/>
                </a:solidFill>
                <a:cs typeface="Arial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cs typeface="Arial"/>
              </a:rPr>
              <a:t>phần</a:t>
            </a:r>
            <a:r>
              <a:rPr lang="en-US" sz="2400" b="1" dirty="0">
                <a:solidFill>
                  <a:srgbClr val="002060"/>
                </a:solidFill>
                <a:cs typeface="Arial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cs typeface="Arial"/>
              </a:rPr>
              <a:t>tử</a:t>
            </a:r>
            <a:r>
              <a:rPr lang="en-US" sz="2400" b="1" dirty="0">
                <a:solidFill>
                  <a:srgbClr val="002060"/>
                </a:solidFill>
                <a:cs typeface="Arial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cs typeface="Arial"/>
              </a:rPr>
              <a:t>của</a:t>
            </a:r>
            <a:r>
              <a:rPr lang="en-US" sz="2400" b="1" dirty="0">
                <a:solidFill>
                  <a:srgbClr val="002060"/>
                </a:solidFill>
                <a:cs typeface="Arial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cs typeface="Arial"/>
              </a:rPr>
              <a:t>danh</a:t>
            </a:r>
            <a:r>
              <a:rPr lang="en-US" sz="2400" b="1" dirty="0">
                <a:solidFill>
                  <a:srgbClr val="002060"/>
                </a:solidFill>
                <a:cs typeface="Arial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cs typeface="Arial"/>
              </a:rPr>
              <a:t>sách</a:t>
            </a:r>
            <a:r>
              <a:rPr lang="en-US" sz="2400" b="1" dirty="0">
                <a:solidFill>
                  <a:srgbClr val="002060"/>
                </a:solidFill>
                <a:cs typeface="Arial"/>
              </a:rPr>
              <a:t>.</a:t>
            </a:r>
          </a:p>
          <a:p>
            <a:pPr marL="365760" indent="-365760" algn="just">
              <a:lnSpc>
                <a:spcPct val="150000"/>
              </a:lnSpc>
              <a:spcBef>
                <a:spcPts val="300"/>
              </a:spcBef>
              <a:spcAft>
                <a:spcPts val="1200"/>
              </a:spcAft>
              <a:buAutoNum type="arabicPeriod"/>
            </a:pPr>
            <a:r>
              <a:rPr lang="en-US" sz="2400" b="1" dirty="0" err="1">
                <a:solidFill>
                  <a:schemeClr val="accent1"/>
                </a:solidFill>
                <a:cs typeface="Arial"/>
              </a:rPr>
              <a:t>Gợi</a:t>
            </a:r>
            <a:r>
              <a:rPr lang="en-US" sz="2400" b="1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cs typeface="Arial"/>
              </a:rPr>
              <a:t>mở</a:t>
            </a:r>
            <a:r>
              <a:rPr lang="en-US" sz="2400" b="1" dirty="0">
                <a:solidFill>
                  <a:schemeClr val="accent1"/>
                </a:solidFill>
                <a:cs typeface="Arial"/>
              </a:rPr>
              <a:t>:</a:t>
            </a:r>
          </a:p>
          <a:p>
            <a:pPr marL="594371" lvl="1" indent="-365760" algn="just">
              <a:lnSpc>
                <a:spcPct val="150000"/>
              </a:lnSpc>
              <a:spcAft>
                <a:spcPts val="1200"/>
              </a:spcAft>
            </a:pPr>
            <a:r>
              <a:rPr lang="en-US" dirty="0">
                <a:solidFill>
                  <a:schemeClr val="accent1"/>
                </a:solidFill>
                <a:cs typeface="Arial"/>
              </a:rPr>
              <a:t>Danh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sách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liên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kết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đơn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chỉ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có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có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1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liên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kết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giữa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2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phần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tử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liên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tiếp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trong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danh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sách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,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nếu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có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2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liên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kết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thì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thao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tác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trên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danh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sách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có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dễ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dàng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hơn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không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?</a:t>
            </a:r>
            <a:endParaRPr lang="vi-VN" dirty="0">
              <a:solidFill>
                <a:schemeClr val="accent1"/>
              </a:solidFill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146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825">
        <p:fade/>
      </p:transition>
    </mc:Choice>
    <mc:Fallback xmlns="">
      <p:transition spd="med" advTm="20825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4DDB13-C82B-EA37-5D8F-FDB03C2A3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dirty="0">
                <a:cs typeface="Arial" panose="020B0604020202020204" pitchFamily="34" charset="0"/>
              </a:rPr>
              <a:t>MỤC TIÊU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307FD4-A648-FEF7-DE2F-A77D7BA5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440353"/>
            <a:ext cx="11514528" cy="49091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411480" indent="-41148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dirty="0" err="1">
                <a:solidFill>
                  <a:schemeClr val="accent1"/>
                </a:solidFill>
                <a:cs typeface="Arial"/>
              </a:rPr>
              <a:t>Hiểu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về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cấu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trúc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dữ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Arial"/>
              </a:rPr>
              <a:t>liệu</a:t>
            </a:r>
            <a:r>
              <a:rPr lang="en-US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dirty="0" err="1">
                <a:solidFill>
                  <a:srgbClr val="FF0000"/>
                </a:solidFill>
                <a:cs typeface="Arial"/>
              </a:rPr>
              <a:t>danh</a:t>
            </a:r>
            <a:r>
              <a:rPr lang="en-US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dirty="0" err="1">
                <a:solidFill>
                  <a:srgbClr val="FF0000"/>
                </a:solidFill>
                <a:cs typeface="Arial"/>
              </a:rPr>
              <a:t>sách</a:t>
            </a:r>
            <a:r>
              <a:rPr lang="en-US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dirty="0" err="1">
                <a:solidFill>
                  <a:srgbClr val="FF0000"/>
                </a:solidFill>
                <a:cs typeface="Arial"/>
              </a:rPr>
              <a:t>liên</a:t>
            </a:r>
            <a:r>
              <a:rPr lang="en-US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dirty="0" err="1">
                <a:solidFill>
                  <a:srgbClr val="FF0000"/>
                </a:solidFill>
                <a:cs typeface="Arial"/>
              </a:rPr>
              <a:t>kết</a:t>
            </a:r>
            <a:r>
              <a:rPr lang="en-US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dirty="0" err="1">
                <a:solidFill>
                  <a:srgbClr val="FF0000"/>
                </a:solidFill>
                <a:cs typeface="Arial"/>
              </a:rPr>
              <a:t>đơn</a:t>
            </a:r>
            <a:r>
              <a:rPr lang="en-US" dirty="0">
                <a:cs typeface="Arial"/>
              </a:rPr>
              <a:t>;</a:t>
            </a:r>
          </a:p>
          <a:p>
            <a:pPr marL="411480" indent="-41148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dirty="0" err="1">
                <a:cs typeface="Arial"/>
              </a:rPr>
              <a:t>Xây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dựng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hai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thao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tác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cơ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bản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trên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cấu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trúc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dữ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liệu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danh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sách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liên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kết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đơn</a:t>
            </a:r>
            <a:r>
              <a:rPr lang="en-US" dirty="0">
                <a:cs typeface="Arial"/>
              </a:rPr>
              <a:t>: </a:t>
            </a:r>
            <a:r>
              <a:rPr lang="en-US" dirty="0" err="1">
                <a:cs typeface="Arial"/>
              </a:rPr>
              <a:t>Duyệt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và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Tìm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kiếm</a:t>
            </a:r>
            <a:endParaRPr lang="en-US" dirty="0">
              <a:cs typeface="Arial"/>
            </a:endParaRP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25B4C123-9ED0-4A51-7EAB-BE06DB5836ED}"/>
              </a:ext>
            </a:extLst>
          </p:cNvPr>
          <p:cNvSpPr txBox="1">
            <a:spLocks/>
          </p:cNvSpPr>
          <p:nvPr/>
        </p:nvSpPr>
        <p:spPr>
          <a:xfrm>
            <a:off x="297181" y="1020622"/>
            <a:ext cx="7315673" cy="457200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589" algn="l" defTabSz="914354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2600" b="1" i="1" dirty="0">
                <a:solidFill>
                  <a:schemeClr val="accent1"/>
                </a:solidFill>
                <a:cs typeface="Arial" panose="020B0604020202020204" pitchFamily="34" charset="0"/>
              </a:rPr>
              <a:t>Sau bài học này, người học có thể:</a:t>
            </a:r>
          </a:p>
        </p:txBody>
      </p:sp>
    </p:spTree>
    <p:extLst>
      <p:ext uri="{BB962C8B-B14F-4D97-AF65-F5344CB8AC3E}">
        <p14:creationId xmlns:p14="http://schemas.microsoft.com/office/powerpoint/2010/main" val="9388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9EE4EC-DFC8-E2FC-3B2D-0D1B67A9D710}"/>
              </a:ext>
            </a:extLst>
          </p:cNvPr>
          <p:cNvSpPr/>
          <p:nvPr/>
        </p:nvSpPr>
        <p:spPr>
          <a:xfrm>
            <a:off x="4425" y="1173903"/>
            <a:ext cx="12187575" cy="2136456"/>
          </a:xfrm>
          <a:prstGeom prst="rect">
            <a:avLst/>
          </a:prstGeom>
          <a:solidFill>
            <a:srgbClr val="D6E3FF"/>
          </a:solidFill>
          <a:ln w="25400">
            <a:noFill/>
            <a:tailEnd type="arrow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C7EFDAC-E3FC-6B9F-C628-3C197472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6</a:t>
            </a:fld>
            <a:endParaRPr lang="vi-VN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BA6925C-6D1D-FFE0-0876-1E090FF0D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3600" b="1" dirty="0">
                <a:cs typeface="Arial" panose="020B0604020202020204" pitchFamily="34" charset="0"/>
              </a:rPr>
              <a:t>NỘI DUNG TIẾP THEO</a:t>
            </a:r>
            <a:endParaRPr lang="vi-VN" sz="3600" dirty="0"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EC89F-1C9D-B6D8-31BB-FC1289296C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11480" indent="-411480">
              <a:lnSpc>
                <a:spcPct val="150000"/>
              </a:lnSpc>
              <a:buFont typeface="+mj-lt"/>
              <a:buAutoNum type="arabicPeriod"/>
            </a:pPr>
            <a:r>
              <a:rPr lang="en-US" b="1"/>
              <a:t>Kiến thức cơ sở</a:t>
            </a:r>
          </a:p>
          <a:p>
            <a:pPr marL="274320" lvl="1" indent="0">
              <a:lnSpc>
                <a:spcPct val="150000"/>
              </a:lnSpc>
              <a:buNone/>
            </a:pPr>
            <a:r>
              <a:rPr lang="en-US" sz="2800" b="1"/>
              <a:t>1.1. Con trỏ</a:t>
            </a:r>
          </a:p>
          <a:p>
            <a:pPr marL="274320" lvl="1" indent="0">
              <a:lnSpc>
                <a:spcPct val="150000"/>
              </a:lnSpc>
              <a:buNone/>
            </a:pPr>
            <a:r>
              <a:rPr lang="en-US" sz="2800" b="1"/>
              <a:t>1.2. Cấu trúc</a:t>
            </a:r>
          </a:p>
          <a:p>
            <a:pPr marL="468619" indent="-41148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solidFill>
                  <a:schemeClr val="bg1">
                    <a:lumMod val="75000"/>
                  </a:schemeClr>
                </a:solidFill>
              </a:rPr>
              <a:t>Danh sách liên kết đơn</a:t>
            </a:r>
          </a:p>
          <a:p>
            <a:pPr marL="468619" indent="-411480">
              <a:lnSpc>
                <a:spcPct val="150000"/>
              </a:lnSpc>
              <a:buFont typeface="+mj-lt"/>
              <a:buAutoNum type="arabicPeriod"/>
            </a:pPr>
            <a:r>
              <a:rPr lang="en-US">
                <a:solidFill>
                  <a:schemeClr val="bg1">
                    <a:lumMod val="75000"/>
                  </a:schemeClr>
                </a:solidFill>
              </a:rPr>
              <a:t>Thao tác trên danh sách liên kết</a:t>
            </a:r>
          </a:p>
          <a:p>
            <a:pPr marL="274320" lvl="1" indent="0">
              <a:lnSpc>
                <a:spcPct val="150000"/>
              </a:lnSpc>
              <a:buNone/>
            </a:pPr>
            <a:r>
              <a:rPr lang="en-US" sz="2800">
                <a:solidFill>
                  <a:schemeClr val="bg1">
                    <a:lumMod val="75000"/>
                  </a:schemeClr>
                </a:solidFill>
              </a:rPr>
              <a:t>3.1 Duyệt danh sách</a:t>
            </a:r>
          </a:p>
          <a:p>
            <a:pPr marL="274320" lvl="1" indent="0">
              <a:lnSpc>
                <a:spcPct val="150000"/>
              </a:lnSpc>
              <a:buNone/>
            </a:pPr>
            <a:r>
              <a:rPr lang="en-US" sz="2800">
                <a:solidFill>
                  <a:schemeClr val="bg1">
                    <a:lumMod val="75000"/>
                  </a:schemeClr>
                </a:solidFill>
              </a:rPr>
              <a:t>3.2 Tìm kiếm</a:t>
            </a:r>
          </a:p>
          <a:p>
            <a:pPr marL="697230" lvl="1" indent="-514350">
              <a:lnSpc>
                <a:spcPct val="150000"/>
              </a:lnSpc>
              <a:buFont typeface="+mj-lt"/>
              <a:buAutoNum type="arabicPeriod"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38414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E00010F-1642-11C2-5933-378B2EBC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7</a:t>
            </a:fld>
            <a:endParaRPr lang="vi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FFCFB-1514-F29F-B17A-D4058E7D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1</a:t>
            </a:r>
            <a:r>
              <a:rPr lang="en-US" sz="3600"/>
              <a:t>. KIẾN THỨC CƠ SỞ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7460D3-44CE-57A1-DA37-C41C3DD71AD7}"/>
              </a:ext>
            </a:extLst>
          </p:cNvPr>
          <p:cNvSpPr txBox="1">
            <a:spLocks/>
          </p:cNvSpPr>
          <p:nvPr/>
        </p:nvSpPr>
        <p:spPr>
          <a:xfrm>
            <a:off x="365760" y="904833"/>
            <a:ext cx="10515600" cy="457200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1</a:t>
            </a:r>
            <a:r>
              <a:rPr lang="vi-VN" sz="2600" b="1" dirty="0"/>
              <a:t>.</a:t>
            </a:r>
            <a:r>
              <a:rPr lang="en-US" sz="2600" b="1" dirty="0"/>
              <a:t>1</a:t>
            </a:r>
            <a:r>
              <a:rPr lang="vi-VN" sz="2600" b="1"/>
              <a:t>. </a:t>
            </a:r>
            <a:r>
              <a:rPr lang="en-US" sz="2600" b="1"/>
              <a:t>Con trỏ</a:t>
            </a:r>
            <a:endParaRPr lang="vi-VN" sz="2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1347F-381F-8BEA-5409-2B4CC68371AC}"/>
              </a:ext>
            </a:extLst>
          </p:cNvPr>
          <p:cNvSpPr txBox="1"/>
          <p:nvPr/>
        </p:nvSpPr>
        <p:spPr>
          <a:xfrm>
            <a:off x="561107" y="1351365"/>
            <a:ext cx="7001327" cy="4709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>
                <a:solidFill>
                  <a:schemeClr val="accent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Con trỏ (Pointer) là khái niệm cơ bản trong ngôn ngữ lập trình C, dùng để làm việc với địa chỉ </a:t>
            </a:r>
            <a:br>
              <a:rPr lang="en-US" sz="2400">
                <a:solidFill>
                  <a:schemeClr val="accent1"/>
                </a:solidFill>
                <a:ea typeface="MS PGothic" panose="020B0600070205080204" pitchFamily="34" charset="-128"/>
                <a:cs typeface="Arial" panose="020B0604020202020204" pitchFamily="34" charset="0"/>
              </a:rPr>
            </a:br>
            <a:r>
              <a:rPr lang="en-US" sz="2400">
                <a:solidFill>
                  <a:schemeClr val="accent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bộ nhớ.</a:t>
            </a:r>
            <a:endParaRPr lang="en-US" sz="2400" dirty="0"/>
          </a:p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/>
              <a:t>Biến con trỏ cũng là một biến, cũng cần </a:t>
            </a:r>
            <a:br>
              <a:rPr lang="en-US" sz="2400"/>
            </a:br>
            <a:r>
              <a:rPr lang="en-US" sz="2400"/>
              <a:t>khai báo, khởi tạo và dùng để lưu trữ dữ liệu. </a:t>
            </a:r>
          </a:p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/>
              <a:t>Biến con trỏ có địa chỉ riêng.</a:t>
            </a:r>
          </a:p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>
                <a:solidFill>
                  <a:schemeClr val="accent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B</a:t>
            </a:r>
            <a:r>
              <a:rPr lang="vi-VN" sz="2400">
                <a:solidFill>
                  <a:schemeClr val="accent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iến con trỏ không lưu giá trị </a:t>
            </a:r>
            <a:r>
              <a:rPr lang="en-US" sz="2400">
                <a:solidFill>
                  <a:schemeClr val="accent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như biến cơ bản</a:t>
            </a:r>
            <a:r>
              <a:rPr lang="vi-VN" sz="2400">
                <a:solidFill>
                  <a:schemeClr val="accent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, nó trỏ tới một địa chỉ khác, tức mang giá trị là một địa chỉ trong RAM</a:t>
            </a:r>
            <a:r>
              <a:rPr lang="en-US" sz="2400">
                <a:solidFill>
                  <a:schemeClr val="accent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.</a:t>
            </a:r>
            <a:endParaRPr lang="en-US" sz="240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08F37C-8F18-8E36-A924-6ABB6F0CA8B8}"/>
              </a:ext>
            </a:extLst>
          </p:cNvPr>
          <p:cNvSpPr/>
          <p:nvPr/>
        </p:nvSpPr>
        <p:spPr>
          <a:xfrm>
            <a:off x="8307383" y="1709275"/>
            <a:ext cx="2650603" cy="1331089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/>
              <a:t>0x56CD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8C9E8C-681F-1D1B-7A8E-8627DA7C186A}"/>
              </a:ext>
            </a:extLst>
          </p:cNvPr>
          <p:cNvSpPr txBox="1"/>
          <p:nvPr/>
        </p:nvSpPr>
        <p:spPr>
          <a:xfrm>
            <a:off x="8058527" y="1351365"/>
            <a:ext cx="3304573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>
                <a:solidFill>
                  <a:schemeClr val="accent1">
                    <a:lumMod val="75000"/>
                    <a:lumOff val="25000"/>
                  </a:schemeClr>
                </a:solidFill>
              </a:rPr>
              <a:t>Địa chỉ trong ô nhớ 0x13AB</a:t>
            </a:r>
            <a:endParaRPr lang="en-US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D864F1E-43CC-8C4E-A39E-FD7ADE6DC994}"/>
              </a:ext>
            </a:extLst>
          </p:cNvPr>
          <p:cNvSpPr/>
          <p:nvPr/>
        </p:nvSpPr>
        <p:spPr>
          <a:xfrm>
            <a:off x="8307383" y="4485292"/>
            <a:ext cx="2650603" cy="1331089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/>
              <a:t>100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BDEDB-7A6A-E6B9-1B45-A97C4FE58506}"/>
              </a:ext>
            </a:extLst>
          </p:cNvPr>
          <p:cNvSpPr txBox="1"/>
          <p:nvPr/>
        </p:nvSpPr>
        <p:spPr>
          <a:xfrm>
            <a:off x="8058527" y="4133323"/>
            <a:ext cx="3304573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>
                <a:solidFill>
                  <a:schemeClr val="accent1">
                    <a:lumMod val="75000"/>
                    <a:lumOff val="25000"/>
                  </a:schemeClr>
                </a:solidFill>
              </a:rPr>
              <a:t>Địa chỉ trong ô nhớ 0x56CD</a:t>
            </a:r>
            <a:endParaRPr lang="en-US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25E701C-61EC-CCAF-8314-E13B6ACBA2AE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>
            <a:off x="10957986" y="2374820"/>
            <a:ext cx="12700" cy="2776017"/>
          </a:xfrm>
          <a:prstGeom prst="bentConnector3">
            <a:avLst>
              <a:gd name="adj1" fmla="val 1800000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4C31E40-DBFB-684F-6BC7-18A7B8227BB8}"/>
              </a:ext>
            </a:extLst>
          </p:cNvPr>
          <p:cNvSpPr txBox="1"/>
          <p:nvPr/>
        </p:nvSpPr>
        <p:spPr>
          <a:xfrm>
            <a:off x="8861800" y="3051993"/>
            <a:ext cx="1541770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ctr">
              <a:buNone/>
            </a:pPr>
            <a:r>
              <a:rPr lang="en-US" b="1">
                <a:solidFill>
                  <a:schemeClr val="accent6">
                    <a:lumMod val="95000"/>
                    <a:lumOff val="5000"/>
                  </a:schemeClr>
                </a:solidFill>
              </a:rPr>
              <a:t>Con trỏ</a:t>
            </a:r>
            <a:endParaRPr lang="en-US" b="1" dirty="0">
              <a:solidFill>
                <a:schemeClr val="accent6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CFD7AB-3BFB-54A1-BE66-0848CFC55789}"/>
              </a:ext>
            </a:extLst>
          </p:cNvPr>
          <p:cNvSpPr txBox="1"/>
          <p:nvPr/>
        </p:nvSpPr>
        <p:spPr>
          <a:xfrm>
            <a:off x="9006436" y="5845194"/>
            <a:ext cx="1541770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>
                <a:solidFill>
                  <a:schemeClr val="accent6">
                    <a:lumMod val="95000"/>
                    <a:lumOff val="5000"/>
                  </a:schemeClr>
                </a:solidFill>
              </a:rPr>
              <a:t>Biến cơ bản</a:t>
            </a:r>
            <a:endParaRPr lang="en-US" b="1" dirty="0">
              <a:solidFill>
                <a:schemeClr val="accent6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535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E00010F-1642-11C2-5933-378B2EBC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8</a:t>
            </a:fld>
            <a:endParaRPr lang="vi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FFCFB-1514-F29F-B17A-D4058E7D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1</a:t>
            </a:r>
            <a:r>
              <a:rPr lang="en-US" sz="3600"/>
              <a:t>. KIẾN THỨC CƠ SỞ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7460D3-44CE-57A1-DA37-C41C3DD71AD7}"/>
              </a:ext>
            </a:extLst>
          </p:cNvPr>
          <p:cNvSpPr txBox="1">
            <a:spLocks/>
          </p:cNvSpPr>
          <p:nvPr/>
        </p:nvSpPr>
        <p:spPr>
          <a:xfrm>
            <a:off x="365760" y="904833"/>
            <a:ext cx="10515600" cy="457200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1</a:t>
            </a:r>
            <a:r>
              <a:rPr lang="vi-VN" sz="2600" b="1" dirty="0"/>
              <a:t>.</a:t>
            </a:r>
            <a:r>
              <a:rPr lang="en-US" sz="2600" b="1" dirty="0"/>
              <a:t>1</a:t>
            </a:r>
            <a:r>
              <a:rPr lang="vi-VN" sz="2600" b="1"/>
              <a:t>. </a:t>
            </a:r>
            <a:r>
              <a:rPr lang="en-US" sz="2600" b="1"/>
              <a:t>Con trỏ</a:t>
            </a:r>
            <a:endParaRPr lang="vi-VN" sz="2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1347F-381F-8BEA-5409-2B4CC68371AC}"/>
              </a:ext>
            </a:extLst>
          </p:cNvPr>
          <p:cNvSpPr txBox="1"/>
          <p:nvPr/>
        </p:nvSpPr>
        <p:spPr>
          <a:xfrm>
            <a:off x="557784" y="1354651"/>
            <a:ext cx="7116231" cy="4709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>
                <a:solidFill>
                  <a:schemeClr val="accent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Con trỏ (Pointer) là khái niệm cơ bản trong ngôn ngữ lập trình C, dùng để làm việc với địa chỉ </a:t>
            </a:r>
            <a:br>
              <a:rPr lang="en-US" sz="2400">
                <a:solidFill>
                  <a:schemeClr val="accent1"/>
                </a:solidFill>
                <a:ea typeface="MS PGothic" panose="020B0600070205080204" pitchFamily="34" charset="-128"/>
                <a:cs typeface="Arial" panose="020B0604020202020204" pitchFamily="34" charset="0"/>
              </a:rPr>
            </a:br>
            <a:r>
              <a:rPr lang="en-US" sz="2400">
                <a:solidFill>
                  <a:schemeClr val="accent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bộ nhớ.</a:t>
            </a:r>
            <a:endParaRPr lang="en-US" sz="2400" dirty="0">
              <a:solidFill>
                <a:schemeClr val="accent1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>
                <a:effectLst/>
              </a:rPr>
              <a:t>Kiểu dữ liệu của con trỏ</a:t>
            </a:r>
            <a:r>
              <a:rPr lang="en-US" sz="2400" i="1">
                <a:effectLst/>
              </a:rPr>
              <a:t> </a:t>
            </a:r>
            <a:r>
              <a:rPr lang="en-US" sz="2400">
                <a:effectLst/>
              </a:rPr>
              <a:t>trùng với kiểu dữ liệu tại vùng nhớ mà nó trỏ đến.</a:t>
            </a:r>
          </a:p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>
                <a:effectLst/>
              </a:rPr>
              <a:t>Giá trị của con trỏ chứa địa chỉ vùng nhớ mà con trỏ trỏ đến.</a:t>
            </a:r>
          </a:p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>
                <a:effectLst/>
              </a:rPr>
              <a:t>Địa chỉ của con trỏ là địa chỉ của bản thân biến con trỏ đó trong RAM.</a:t>
            </a:r>
            <a:endParaRPr lang="en-US" sz="24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9FB54B-3624-B234-7737-CD3730B0ADE2}"/>
              </a:ext>
            </a:extLst>
          </p:cNvPr>
          <p:cNvSpPr/>
          <p:nvPr/>
        </p:nvSpPr>
        <p:spPr>
          <a:xfrm>
            <a:off x="8307383" y="1709275"/>
            <a:ext cx="2650603" cy="1331089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/>
              <a:t>0x56CD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53392-B1FD-2312-5164-F14FDCF9CD46}"/>
              </a:ext>
            </a:extLst>
          </p:cNvPr>
          <p:cNvSpPr txBox="1"/>
          <p:nvPr/>
        </p:nvSpPr>
        <p:spPr>
          <a:xfrm>
            <a:off x="8058527" y="1351365"/>
            <a:ext cx="3304573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>
                <a:solidFill>
                  <a:schemeClr val="accent1">
                    <a:lumMod val="75000"/>
                    <a:lumOff val="25000"/>
                  </a:schemeClr>
                </a:solidFill>
              </a:rPr>
              <a:t>Địa chỉ trong ô nhớ 0x13AB</a:t>
            </a:r>
            <a:endParaRPr lang="en-US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5D441E3-9F21-CEAC-CF98-8F2A2BE29F69}"/>
              </a:ext>
            </a:extLst>
          </p:cNvPr>
          <p:cNvSpPr/>
          <p:nvPr/>
        </p:nvSpPr>
        <p:spPr>
          <a:xfrm>
            <a:off x="8307383" y="4485292"/>
            <a:ext cx="2650603" cy="1331089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/>
              <a:t>100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EA33BC-E477-BE53-43B9-06437C4C66F3}"/>
              </a:ext>
            </a:extLst>
          </p:cNvPr>
          <p:cNvSpPr txBox="1"/>
          <p:nvPr/>
        </p:nvSpPr>
        <p:spPr>
          <a:xfrm>
            <a:off x="8058527" y="4133323"/>
            <a:ext cx="3304573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>
                <a:solidFill>
                  <a:schemeClr val="accent1">
                    <a:lumMod val="75000"/>
                    <a:lumOff val="25000"/>
                  </a:schemeClr>
                </a:solidFill>
              </a:rPr>
              <a:t>Địa chỉ trong ô nhớ 0x56CD</a:t>
            </a:r>
            <a:endParaRPr lang="en-US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0152352-3956-97A2-7E6C-77FB42C4A776}"/>
              </a:ext>
            </a:extLst>
          </p:cNvPr>
          <p:cNvCxnSpPr>
            <a:cxnSpLocks/>
            <a:stCxn id="10" idx="3"/>
            <a:endCxn id="14" idx="3"/>
          </p:cNvCxnSpPr>
          <p:nvPr/>
        </p:nvCxnSpPr>
        <p:spPr>
          <a:xfrm>
            <a:off x="10957986" y="2374820"/>
            <a:ext cx="12700" cy="2776017"/>
          </a:xfrm>
          <a:prstGeom prst="bentConnector3">
            <a:avLst>
              <a:gd name="adj1" fmla="val 1800000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E4A0E98-F902-C586-883E-7A51A7A7E999}"/>
              </a:ext>
            </a:extLst>
          </p:cNvPr>
          <p:cNvSpPr txBox="1"/>
          <p:nvPr/>
        </p:nvSpPr>
        <p:spPr>
          <a:xfrm>
            <a:off x="8861800" y="3051993"/>
            <a:ext cx="1541770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ctr">
              <a:buNone/>
            </a:pPr>
            <a:r>
              <a:rPr lang="en-US" b="1">
                <a:solidFill>
                  <a:schemeClr val="accent6">
                    <a:lumMod val="95000"/>
                    <a:lumOff val="5000"/>
                  </a:schemeClr>
                </a:solidFill>
              </a:rPr>
              <a:t>Con trỏ</a:t>
            </a:r>
            <a:endParaRPr lang="en-US" b="1" dirty="0">
              <a:solidFill>
                <a:schemeClr val="accent6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41BB62-B8E6-0623-B76A-6A22F75F271E}"/>
              </a:ext>
            </a:extLst>
          </p:cNvPr>
          <p:cNvSpPr txBox="1"/>
          <p:nvPr/>
        </p:nvSpPr>
        <p:spPr>
          <a:xfrm>
            <a:off x="9006436" y="5845194"/>
            <a:ext cx="1541770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>
                <a:solidFill>
                  <a:schemeClr val="accent6">
                    <a:lumMod val="95000"/>
                    <a:lumOff val="5000"/>
                  </a:schemeClr>
                </a:solidFill>
              </a:rPr>
              <a:t>Biến cơ bản</a:t>
            </a:r>
            <a:endParaRPr lang="en-US" b="1" dirty="0">
              <a:solidFill>
                <a:schemeClr val="accent6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21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E00010F-1642-11C2-5933-378B2EBC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8EBF41B-E76F-4E29-9B4C-26023309D029}" type="slidenum">
              <a:rPr lang="vi-VN" smtClean="0"/>
              <a:pPr algn="ctr"/>
              <a:t>9</a:t>
            </a:fld>
            <a:endParaRPr lang="vi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FFCFB-1514-F29F-B17A-D4058E7D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1</a:t>
            </a:r>
            <a:r>
              <a:rPr lang="en-US" sz="3600"/>
              <a:t>. KIẾN THỨC CƠ SỞ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7460D3-44CE-57A1-DA37-C41C3DD71AD7}"/>
              </a:ext>
            </a:extLst>
          </p:cNvPr>
          <p:cNvSpPr txBox="1">
            <a:spLocks/>
          </p:cNvSpPr>
          <p:nvPr/>
        </p:nvSpPr>
        <p:spPr>
          <a:xfrm>
            <a:off x="365760" y="904833"/>
            <a:ext cx="2713106" cy="457200"/>
          </a:xfrm>
          <a:prstGeom prst="rect">
            <a:avLst/>
          </a:prstGeom>
        </p:spPr>
        <p:txBody>
          <a:bodyPr/>
          <a:lstStyle>
            <a:lvl1pPr marL="228589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125000"/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320" algn="l" defTabSz="914354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ct val="75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1</a:t>
            </a:r>
            <a:r>
              <a:rPr lang="vi-VN" sz="2600" b="1" dirty="0"/>
              <a:t>.</a:t>
            </a:r>
            <a:r>
              <a:rPr lang="en-US" sz="2600" b="1" dirty="0"/>
              <a:t>1</a:t>
            </a:r>
            <a:r>
              <a:rPr lang="vi-VN" sz="2600" b="1"/>
              <a:t>. </a:t>
            </a:r>
            <a:r>
              <a:rPr lang="en-US" sz="2600" b="1"/>
              <a:t>Con trỏ</a:t>
            </a:r>
            <a:endParaRPr lang="vi-VN" sz="2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1347F-381F-8BEA-5409-2B4CC68371AC}"/>
              </a:ext>
            </a:extLst>
          </p:cNvPr>
          <p:cNvSpPr txBox="1"/>
          <p:nvPr/>
        </p:nvSpPr>
        <p:spPr>
          <a:xfrm>
            <a:off x="557784" y="1354651"/>
            <a:ext cx="6907887" cy="2911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/>
              <a:t>Khai báo: </a:t>
            </a:r>
            <a:r>
              <a:rPr lang="en-US" altLang="en-US" sz="2400" b="1">
                <a:latin typeface="Consolas" panose="020B0609020204030204" pitchFamily="49" charset="0"/>
                <a:cs typeface="Arial" panose="020B0604020202020204" pitchFamily="34" charset="0"/>
              </a:rPr>
              <a:t>int *p; </a:t>
            </a:r>
          </a:p>
          <a:p>
            <a:pPr marL="502920" lvl="1" indent="-228600" algn="just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400">
                <a:latin typeface="Arial Unicode MS"/>
              </a:rPr>
              <a:t>K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hai báo con trỏ để trỏ tới biến kiểu nguyên</a:t>
            </a:r>
            <a:endParaRPr lang="en-US" altLang="en-US" sz="2400">
              <a:latin typeface="Arial Unicode MS"/>
            </a:endParaRPr>
          </a:p>
          <a:p>
            <a:pPr marL="502920" lvl="1" indent="-228600" algn="just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>
                <a:latin typeface="Arial" panose="020B0604020202020204" pitchFamily="34" charset="0"/>
                <a:cs typeface="Arial" panose="020B0604020202020204" pitchFamily="34" charset="0"/>
              </a:rPr>
              <a:t>Giá trị của </a:t>
            </a:r>
            <a:r>
              <a:rPr lang="en-US" altLang="en-US" sz="2400" b="1">
                <a:latin typeface="Consolas" panose="020B0609020204030204" pitchFamily="49" charset="0"/>
                <a:cs typeface="Arial" panose="020B0604020202020204" pitchFamily="34" charset="0"/>
              </a:rPr>
              <a:t>p </a:t>
            </a:r>
            <a:r>
              <a:rPr lang="en-GB" sz="2400">
                <a:latin typeface="Arial" panose="020B0604020202020204" pitchFamily="34" charset="0"/>
                <a:cs typeface="Arial" panose="020B0604020202020204" pitchFamily="34" charset="0"/>
              </a:rPr>
              <a:t>xác </a:t>
            </a:r>
            <a:r>
              <a:rPr lang="vi-VN" sz="2400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GB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GB" sz="2400">
                <a:latin typeface="Arial" panose="020B0604020202020204" pitchFamily="34" charset="0"/>
                <a:cs typeface="Arial" panose="020B0604020202020204" pitchFamily="34" charset="0"/>
              </a:rPr>
              <a:t> chỉ của biến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accent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74320" indent="-274320" algn="just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/>
              <a:t>Gán giá trị: </a:t>
            </a:r>
            <a:r>
              <a:rPr lang="en-GB" sz="2400" b="1">
                <a:latin typeface="Consolas" panose="020B0609020204030204" pitchFamily="49" charset="0"/>
                <a:cs typeface="Arial" panose="020B0604020202020204" pitchFamily="34" charset="0"/>
              </a:rPr>
              <a:t>int a; int* p = &amp;a;</a:t>
            </a:r>
          </a:p>
          <a:p>
            <a:pPr marL="502920" lvl="1" indent="-228600" algn="just">
              <a:lnSpc>
                <a:spcPct val="13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b="1">
                <a:latin typeface="Consolas" panose="020B0609020204030204" pitchFamily="49" charset="0"/>
                <a:cs typeface="Arial" panose="020B0604020202020204" pitchFamily="34" charset="0"/>
              </a:rPr>
              <a:t>p </a:t>
            </a:r>
            <a:r>
              <a:rPr lang="en-GB" sz="2400">
                <a:latin typeface="Arial Unicode MS"/>
              </a:rPr>
              <a:t>trỏ vào biến </a:t>
            </a:r>
            <a:r>
              <a:rPr lang="en-GB" sz="2400" b="1">
                <a:latin typeface="Consolas" panose="020B0609020204030204" pitchFamily="49" charset="0"/>
                <a:cs typeface="Arial" panose="020B0604020202020204" pitchFamily="34" charset="0"/>
              </a:rPr>
              <a:t>a</a:t>
            </a:r>
            <a:endParaRPr lang="en-US" sz="240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64D265-829D-F710-F44C-077BA4AF1A7B}"/>
              </a:ext>
            </a:extLst>
          </p:cNvPr>
          <p:cNvSpPr/>
          <p:nvPr/>
        </p:nvSpPr>
        <p:spPr>
          <a:xfrm>
            <a:off x="8307383" y="1709275"/>
            <a:ext cx="2650603" cy="1331089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/>
              <a:t>0x56CD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46B80D-2330-BA40-9796-4D9A3EEE6713}"/>
              </a:ext>
            </a:extLst>
          </p:cNvPr>
          <p:cNvSpPr txBox="1"/>
          <p:nvPr/>
        </p:nvSpPr>
        <p:spPr>
          <a:xfrm>
            <a:off x="8058527" y="1351365"/>
            <a:ext cx="3304573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>
                <a:solidFill>
                  <a:schemeClr val="accent1">
                    <a:lumMod val="75000"/>
                    <a:lumOff val="25000"/>
                  </a:schemeClr>
                </a:solidFill>
              </a:rPr>
              <a:t>Địa chỉ trong ô nhớ 0x13AB</a:t>
            </a:r>
            <a:endParaRPr lang="en-US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AD4275-A6E1-530F-FD6E-5C03589E5BD6}"/>
              </a:ext>
            </a:extLst>
          </p:cNvPr>
          <p:cNvSpPr/>
          <p:nvPr/>
        </p:nvSpPr>
        <p:spPr>
          <a:xfrm>
            <a:off x="8307383" y="4485292"/>
            <a:ext cx="2650603" cy="1331089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/>
              <a:t>100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072D03-2AC5-0BBE-E3D7-43A36DB3578E}"/>
              </a:ext>
            </a:extLst>
          </p:cNvPr>
          <p:cNvSpPr txBox="1"/>
          <p:nvPr/>
        </p:nvSpPr>
        <p:spPr>
          <a:xfrm>
            <a:off x="8058527" y="4133323"/>
            <a:ext cx="3304573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>
                <a:solidFill>
                  <a:schemeClr val="accent1">
                    <a:lumMod val="75000"/>
                    <a:lumOff val="25000"/>
                  </a:schemeClr>
                </a:solidFill>
              </a:rPr>
              <a:t>Địa chỉ trong ô nhớ 0x56CD</a:t>
            </a:r>
            <a:endParaRPr lang="en-US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E8977F9-76B0-A5B1-92D0-18A5206F3BFB}"/>
              </a:ext>
            </a:extLst>
          </p:cNvPr>
          <p:cNvCxnSpPr>
            <a:cxnSpLocks/>
            <a:stCxn id="4" idx="3"/>
            <a:endCxn id="12" idx="3"/>
          </p:cNvCxnSpPr>
          <p:nvPr/>
        </p:nvCxnSpPr>
        <p:spPr>
          <a:xfrm>
            <a:off x="10957986" y="2374820"/>
            <a:ext cx="12700" cy="2776017"/>
          </a:xfrm>
          <a:prstGeom prst="bentConnector3">
            <a:avLst>
              <a:gd name="adj1" fmla="val 1800000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0976C70-BD8E-ADB2-E71E-81C1CC18616B}"/>
              </a:ext>
            </a:extLst>
          </p:cNvPr>
          <p:cNvSpPr txBox="1"/>
          <p:nvPr/>
        </p:nvSpPr>
        <p:spPr>
          <a:xfrm>
            <a:off x="8861800" y="3051993"/>
            <a:ext cx="1541770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ctr">
              <a:buNone/>
            </a:pPr>
            <a:r>
              <a:rPr lang="en-US" b="1">
                <a:solidFill>
                  <a:schemeClr val="accent6">
                    <a:lumMod val="95000"/>
                    <a:lumOff val="5000"/>
                  </a:schemeClr>
                </a:solidFill>
              </a:rPr>
              <a:t>Con trỏ</a:t>
            </a:r>
            <a:endParaRPr lang="en-US" b="1" dirty="0">
              <a:solidFill>
                <a:schemeClr val="accent6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87AB00-CBCD-2576-A706-2B8CE0BAA1F2}"/>
              </a:ext>
            </a:extLst>
          </p:cNvPr>
          <p:cNvSpPr txBox="1"/>
          <p:nvPr/>
        </p:nvSpPr>
        <p:spPr>
          <a:xfrm>
            <a:off x="9006436" y="5845194"/>
            <a:ext cx="1541770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indent="0" algn="l">
              <a:buNone/>
            </a:pPr>
            <a:r>
              <a:rPr lang="en-US" b="1">
                <a:solidFill>
                  <a:schemeClr val="accent6">
                    <a:lumMod val="95000"/>
                    <a:lumOff val="5000"/>
                  </a:schemeClr>
                </a:solidFill>
              </a:rPr>
              <a:t>Biến cơ bản</a:t>
            </a:r>
            <a:endParaRPr lang="en-US" b="1" dirty="0">
              <a:solidFill>
                <a:schemeClr val="accent6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238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|7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|7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|7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0C91D8EC275B4FB8794D660F990515" ma:contentTypeVersion="4" ma:contentTypeDescription="Create a new document." ma:contentTypeScope="" ma:versionID="e229e72e4258db579edf7696929f2b7d">
  <xsd:schema xmlns:xsd="http://www.w3.org/2001/XMLSchema" xmlns:xs="http://www.w3.org/2001/XMLSchema" xmlns:p="http://schemas.microsoft.com/office/2006/metadata/properties" xmlns:ns2="6e3c32e1-685b-4949-b56a-71e1412de6bb" targetNamespace="http://schemas.microsoft.com/office/2006/metadata/properties" ma:root="true" ma:fieldsID="9b44955a22f664c9dff88a54bb93bc1f" ns2:_="">
    <xsd:import namespace="6e3c32e1-685b-4949-b56a-71e1412de6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3c32e1-685b-4949-b56a-71e1412de6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6BE9A2D-7492-4A3B-846A-BB63B0B870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43AD81-9024-4F27-A09D-D8282F378E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3c32e1-685b-4949-b56a-71e1412de6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733DD-EE03-449C-88A5-8AB9EEF5C654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aca7c73a-4441-494b-bdc7-d241e2e7c022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ec3c8a1e-e7d2-40eb-a53e-dfc8e21c73f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2043</Words>
  <Application>Microsoft Office PowerPoint</Application>
  <PresentationFormat>Widescreen</PresentationFormat>
  <Paragraphs>378</Paragraphs>
  <Slides>44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PowerPoint Presentation</vt:lpstr>
      <vt:lpstr>CẤU TRÚC DỮ LIỆU VÀ GIẢI THUẬT</vt:lpstr>
      <vt:lpstr>PowerPoint Presentation</vt:lpstr>
      <vt:lpstr>NỘI DUNG</vt:lpstr>
      <vt:lpstr>MỤC TIÊU</vt:lpstr>
      <vt:lpstr>NỘI DUNG TIẾP THEO</vt:lpstr>
      <vt:lpstr>1. KIẾN THỨC CƠ SỞ</vt:lpstr>
      <vt:lpstr>1. KIẾN THỨC CƠ SỞ</vt:lpstr>
      <vt:lpstr>1. KIẾN THỨC CƠ SỞ</vt:lpstr>
      <vt:lpstr>1. KIẾN THỨC CƠ SỞ</vt:lpstr>
      <vt:lpstr>1. KIẾN THỨC CƠ SỞ</vt:lpstr>
      <vt:lpstr>1. KIẾN THỨC CƠ SỞ</vt:lpstr>
      <vt:lpstr>NỘI DUNG TIẾP THEO</vt:lpstr>
      <vt:lpstr>2. DANH SÁCH LIÊN KẾT ĐƠN</vt:lpstr>
      <vt:lpstr>2. DANH SÁCH LIÊN KẾT ĐƠN</vt:lpstr>
      <vt:lpstr>NỘI DUNG TIẾP THEO</vt:lpstr>
      <vt:lpstr>3. THAO TÁC TRÊN DANH SÁCH LIÊN KẾT ĐƠN</vt:lpstr>
      <vt:lpstr>3. THAO TÁC TRÊN DANH SÁCH LIÊN KẾT ĐƠN</vt:lpstr>
      <vt:lpstr>3. THAO TÁC TRÊN DANH SÁCH LIÊN KẾT ĐƠN</vt:lpstr>
      <vt:lpstr>3. THAO TÁC TRÊN DANH SÁCH LIÊN KẾT ĐƠN</vt:lpstr>
      <vt:lpstr>TỔNG KẾT VÀ GỢI MỞ</vt:lpstr>
      <vt:lpstr>NỘI DUNG</vt:lpstr>
      <vt:lpstr>MỤC TIÊU</vt:lpstr>
      <vt:lpstr>NỘI DUNG TIẾP THEO</vt:lpstr>
      <vt:lpstr>1. CHÈN MỘT PHẦN TỬ VÀO ĐẦU DANH SÁCH</vt:lpstr>
      <vt:lpstr>1. CHÈN MỘT PHẦN TỬ VÀO ĐẦU DANH SÁCH</vt:lpstr>
      <vt:lpstr>NỘI DUNG TIẾP THEO</vt:lpstr>
      <vt:lpstr>2. CHÈN MỘT PHẦN TỬ VÀO ĐẦU DANH SÁCH</vt:lpstr>
      <vt:lpstr>2. CHÈN MỘT PHẦN TỬ VÀO ĐẦU DANH SÁCH</vt:lpstr>
      <vt:lpstr>NỘI DUNG TIẾP THEO</vt:lpstr>
      <vt:lpstr>3. CHÈN MỘT PHẦN TỬ VÀO TRƯỚC MỘT PHẦN TỬ</vt:lpstr>
      <vt:lpstr>3. CHÈN MỘT PHẦN TỬ VÀO TRƯỚC MỘT PHẦN TỬ</vt:lpstr>
      <vt:lpstr>TỔNG KẾT VÀ GỢI MỞ</vt:lpstr>
      <vt:lpstr>NỘI DUNG</vt:lpstr>
      <vt:lpstr>MỤC TIÊU</vt:lpstr>
      <vt:lpstr>NỘI DUNG TIẾP THEO</vt:lpstr>
      <vt:lpstr>1. XÓA MỘT PHẦN TỬ RA KHỎI DANH SÁCH</vt:lpstr>
      <vt:lpstr>1. XÓA MỘT PHẦN TỬ RA KHỎI DANH SÁCH</vt:lpstr>
      <vt:lpstr>NỘI DUNG TIẾP THEO</vt:lpstr>
      <vt:lpstr>2. ĐẢO NGƯỢC THỨ TỰ CÁC PHẦN TỬ CỦA DANH SÁCH</vt:lpstr>
      <vt:lpstr>2. ĐẢO NGƯỢC THỨ TỰ CÁC PHẦN TỬ CỦA DANH SÁCH</vt:lpstr>
      <vt:lpstr>2. ĐẢO NGƯỢC THỨ TỰ CÁC PHẦN TỬ CỦA DANH SÁCH</vt:lpstr>
      <vt:lpstr>TỔNG KẾT VÀ GỢI MỞ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Admin</cp:lastModifiedBy>
  <cp:revision>20</cp:revision>
  <dcterms:created xsi:type="dcterms:W3CDTF">2021-05-28T04:32:29Z</dcterms:created>
  <dcterms:modified xsi:type="dcterms:W3CDTF">2024-03-14T19:22:38Z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0x0101002B0C91D8EC275B4FB8794D660F990515</vt:lpwstr>
  </property>
</Properties>
</file>